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44"/>
  </p:notesMasterIdLst>
  <p:sldIdLst>
    <p:sldId id="322" r:id="rId2"/>
    <p:sldId id="409" r:id="rId3"/>
    <p:sldId id="1010" r:id="rId4"/>
    <p:sldId id="1014" r:id="rId5"/>
    <p:sldId id="1015" r:id="rId6"/>
    <p:sldId id="932" r:id="rId7"/>
    <p:sldId id="1019" r:id="rId8"/>
    <p:sldId id="1000" r:id="rId9"/>
    <p:sldId id="986" r:id="rId10"/>
    <p:sldId id="987" r:id="rId11"/>
    <p:sldId id="1003" r:id="rId12"/>
    <p:sldId id="1017" r:id="rId13"/>
    <p:sldId id="977" r:id="rId14"/>
    <p:sldId id="995" r:id="rId15"/>
    <p:sldId id="981" r:id="rId16"/>
    <p:sldId id="1005" r:id="rId17"/>
    <p:sldId id="1006" r:id="rId18"/>
    <p:sldId id="937" r:id="rId19"/>
    <p:sldId id="996" r:id="rId20"/>
    <p:sldId id="983" r:id="rId21"/>
    <p:sldId id="997" r:id="rId22"/>
    <p:sldId id="933" r:id="rId23"/>
    <p:sldId id="946" r:id="rId24"/>
    <p:sldId id="936" r:id="rId25"/>
    <p:sldId id="938" r:id="rId26"/>
    <p:sldId id="939" r:id="rId27"/>
    <p:sldId id="940" r:id="rId28"/>
    <p:sldId id="1008" r:id="rId29"/>
    <p:sldId id="961" r:id="rId30"/>
    <p:sldId id="926" r:id="rId31"/>
    <p:sldId id="1024" r:id="rId32"/>
    <p:sldId id="1027" r:id="rId33"/>
    <p:sldId id="963" r:id="rId34"/>
    <p:sldId id="989" r:id="rId35"/>
    <p:sldId id="919" r:id="rId36"/>
    <p:sldId id="1026" r:id="rId37"/>
    <p:sldId id="920" r:id="rId38"/>
    <p:sldId id="998" r:id="rId39"/>
    <p:sldId id="971" r:id="rId40"/>
    <p:sldId id="973" r:id="rId41"/>
    <p:sldId id="994" r:id="rId42"/>
    <p:sldId id="898" r:id="rId4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A7A3A"/>
    <a:srgbClr val="E5F5FF"/>
    <a:srgbClr val="DDDDDD"/>
    <a:srgbClr val="2D2DB9"/>
    <a:srgbClr val="006600"/>
    <a:srgbClr val="A2A2A2"/>
    <a:srgbClr val="115740"/>
    <a:srgbClr val="0D2234"/>
    <a:srgbClr val="0215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118" autoAdjust="0"/>
  </p:normalViewPr>
  <p:slideViewPr>
    <p:cSldViewPr snapToGrid="0" snapToObjects="1">
      <p:cViewPr varScale="1">
        <p:scale>
          <a:sx n="117" d="100"/>
          <a:sy n="117" d="100"/>
        </p:scale>
        <p:origin x="48" y="4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1T03:41:44.993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4 2 7844 288124 55655,'0'-1'-3986'771'-1141,"-1"1"1377"-771"1141,-1-1 1360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1T03:42:58.252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11 0 10405 311344 53560,'-3'1'-1777'2404'1243,"-1"0"-1296"-2404"-1243,0 0-2482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1T03:43:06.459"/>
    </inkml:context>
    <inkml:brush xml:id="br0">
      <inkml:brushProperty name="width" value="0.1" units="cm"/>
      <inkml:brushProperty name="height" value="0.6" units="cm"/>
      <inkml:brushProperty name="color" value="#00A0D7"/>
      <inkml:brushProperty name="inkEffects" value="pencil"/>
    </inkml:brush>
  </inkml:definitions>
  <inkml:trace contextRef="#ctx0" brushRef="#br0">20 4 1441 293357 57835,'-4'0'7763'0'0,"-3"-1"-4513"1539"-312,2 0-14311-23-18,2-1 9668-1516 330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1T03:44:39.3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32 0 0,'16'23'736'0'0,"1"0"-752"0"0,1-2 32 0 0,-1-2 16 0 0,2-2-32 0 0,3-2 0 0 0,0-1-224 0 0,3-4-128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16AB4-BCC4-4058-A11C-22DADC6BAC9A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2D475-CA7F-4BD4-809A-E9B3E854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20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0030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630259-AA91-4325-A03E-51433C31EF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10030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5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0030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630259-AA91-4325-A03E-51433C31EF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10030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169738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2805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3263"/>
            <a:ext cx="6172200" cy="3473450"/>
          </a:xfrm>
          <a:ln cap="flat"/>
        </p:spPr>
      </p:sp>
    </p:spTree>
    <p:extLst>
      <p:ext uri="{BB962C8B-B14F-4D97-AF65-F5344CB8AC3E}">
        <p14:creationId xmlns:p14="http://schemas.microsoft.com/office/powerpoint/2010/main" val="1884206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4720" y="4267306"/>
            <a:ext cx="5140960" cy="4331864"/>
          </a:xfrm>
          <a:ln/>
        </p:spPr>
        <p:txBody>
          <a:bodyPr lIns="92202" tIns="45293" rIns="92202" bIns="45293"/>
          <a:lstStyle/>
          <a:p>
            <a:endParaRPr lang="en-US"/>
          </a:p>
        </p:txBody>
      </p:sp>
      <p:sp>
        <p:nvSpPr>
          <p:cNvPr id="17408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3263"/>
            <a:ext cx="6173788" cy="3473450"/>
          </a:xfrm>
          <a:ln cap="flat"/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Clr>
                <a:srgbClr val="C0504D"/>
              </a:buClr>
            </a:pPr>
            <a:fld id="{073B7EA1-0199-40CD-B183-60B105F5DB77}" type="slidenum">
              <a:rPr lang="en-US" smtClean="0">
                <a:solidFill>
                  <a:prstClr val="black"/>
                </a:solidFill>
              </a:rPr>
              <a:pPr>
                <a:buClr>
                  <a:srgbClr val="C0504D"/>
                </a:buClr>
              </a:pPr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048418"/>
            <a:ext cx="6858000" cy="1046663"/>
          </a:xfrm>
        </p:spPr>
        <p:txBody>
          <a:bodyPr anchor="b"/>
          <a:lstStyle>
            <a:lvl1pPr algn="ctr">
              <a:defRPr sz="3600"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96645"/>
            <a:ext cx="6858000" cy="1241822"/>
          </a:xfrm>
        </p:spPr>
        <p:txBody>
          <a:bodyPr/>
          <a:lstStyle>
            <a:lvl1pPr marL="0" indent="0" algn="ctr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96169A15-83D5-374D-8114-65A610BBA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424" y="4700455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343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5096" y="1098671"/>
            <a:ext cx="5035292" cy="62439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45096" y="638129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5096" y="1778794"/>
            <a:ext cx="5035292" cy="23847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B87FA-C788-0C43-A60C-5EB49C9779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2879679" cy="5143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24" y="833232"/>
            <a:ext cx="4407083" cy="102286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4224" y="399987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224" y="1884528"/>
            <a:ext cx="4407083" cy="24814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B87FA-C788-0C43-A60C-5EB49C9779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2058" y="1200150"/>
            <a:ext cx="2743200" cy="2743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28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252" y="808793"/>
            <a:ext cx="2749209" cy="117832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168" y="2003332"/>
            <a:ext cx="2749454" cy="404813"/>
          </a:xfrm>
        </p:spPr>
        <p:txBody>
          <a:bodyPr anchor="ctr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756" y="808793"/>
            <a:ext cx="2514599" cy="37507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8149" y="808794"/>
            <a:ext cx="2514599" cy="37507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4563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89" y="810931"/>
            <a:ext cx="6591807" cy="81184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7" y="406536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107" y="1870384"/>
            <a:ext cx="3206494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36503" y="1870384"/>
            <a:ext cx="3206494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8918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6800" y="1215744"/>
            <a:ext cx="2749209" cy="117832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6800" y="2390362"/>
            <a:ext cx="2749454" cy="404813"/>
          </a:xfrm>
        </p:spPr>
        <p:txBody>
          <a:bodyPr anchor="ctr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479" y="335543"/>
            <a:ext cx="5035292" cy="117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48479" y="1801202"/>
            <a:ext cx="5035292" cy="117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D728A0-FBA7-A944-9FC3-D964968E5F8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248479" y="3262454"/>
            <a:ext cx="5035292" cy="117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0050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0" y="810931"/>
            <a:ext cx="6466444" cy="81184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7" y="406536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107" y="1865585"/>
            <a:ext cx="2575872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84064" y="1865585"/>
            <a:ext cx="2575872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9CB098-C913-FF47-8D6F-4433AECCD9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17021" y="1865585"/>
            <a:ext cx="2575872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3907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8778" y="271067"/>
            <a:ext cx="6466444" cy="81184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7273" y="1127153"/>
            <a:ext cx="2749454" cy="404813"/>
          </a:xfrm>
        </p:spPr>
        <p:txBody>
          <a:bodyPr anchor="ctr"/>
          <a:lstStyle>
            <a:lvl1pPr marL="0" indent="0" algn="ctr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20D28-F0F0-5F4F-89FE-71791FFC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453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9AB6CD-55F5-B04D-A3C8-3780797289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173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173" y="2568553"/>
            <a:ext cx="2651760" cy="21418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209A5E-98CB-7E4F-BAE0-DB3DEB04D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87767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DFEEC4C-3952-3241-AFFA-9FF6C2A44C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3487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33487" y="2603479"/>
            <a:ext cx="2651760" cy="20989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A0E7A-9763-0E4C-8BD0-CB8351B2D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0131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7BD52A3-D0F5-C34B-B923-D91286004F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5851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9CB098-C913-FF47-8D6F-4433AECCD9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45851" y="2603479"/>
            <a:ext cx="2651760" cy="20989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579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8778" y="271067"/>
            <a:ext cx="6466444" cy="81184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7273" y="1127153"/>
            <a:ext cx="2749454" cy="404813"/>
          </a:xfrm>
        </p:spPr>
        <p:txBody>
          <a:bodyPr anchor="ctr"/>
          <a:lstStyle>
            <a:lvl1pPr marL="0" indent="0" algn="ctr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20D28-F0F0-5F4F-89FE-71791FFC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453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9AB6CD-55F5-B04D-A3C8-3780797289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173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12F6D154-7CC0-C540-AA65-63CBA5A0006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8385" y="2690383"/>
            <a:ext cx="2027337" cy="168061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209A5E-98CB-7E4F-BAE0-DB3DEB04D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87767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DFEEC4C-3952-3241-AFFA-9FF6C2A44C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3487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2EB95A51-2BFE-CF45-AF89-35310B6F25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45699" y="2690382"/>
            <a:ext cx="2027337" cy="168061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A0E7A-9763-0E4C-8BD0-CB8351B2D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0131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7BD52A3-D0F5-C34B-B923-D91286004F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5851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50A9B9C3-F6C3-E14E-B1BC-001989E7BF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58063" y="2690381"/>
            <a:ext cx="2027337" cy="168061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903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426" y="211044"/>
            <a:ext cx="6466444" cy="81184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7273" y="1063485"/>
            <a:ext cx="2749454" cy="404813"/>
          </a:xfrm>
        </p:spPr>
        <p:txBody>
          <a:bodyPr anchor="ctr"/>
          <a:lstStyle>
            <a:lvl1pPr marL="0" indent="0" algn="ctr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20D28-F0F0-5F4F-89FE-71791FFC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8453" y="1708482"/>
            <a:ext cx="2027337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9AB6CD-55F5-B04D-A3C8-3780797289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105" y="1941489"/>
            <a:ext cx="1738579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EF3CB1-11C9-364F-BB5B-A911A25998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69146" y="2693575"/>
            <a:ext cx="1454497" cy="13264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209A5E-98CB-7E4F-BAE0-DB3DEB04D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69273" y="1708481"/>
            <a:ext cx="2027337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4B1F5A97-5AAD-B944-ACE3-759382926F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96483" y="1943551"/>
            <a:ext cx="1738579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D467BC90-669B-E145-A934-88F0093AEA0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738524" y="2695637"/>
            <a:ext cx="1454497" cy="13264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A0E7A-9763-0E4C-8BD0-CB8351B2D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0093" y="1708481"/>
            <a:ext cx="2027337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20F56272-45A8-464E-A2EF-92E963522C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88744" y="1943551"/>
            <a:ext cx="1738579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91AC9B6C-283F-8246-AA1C-A18DA4F7E34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30785" y="2695637"/>
            <a:ext cx="1454497" cy="13264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6ABE50-ACB3-F540-B07F-B7E5E31B4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30912" y="1708483"/>
            <a:ext cx="2027337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AEEAAA06-A9FA-5C44-BDE5-45762EF595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69564" y="1941489"/>
            <a:ext cx="1738579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Picture Placeholder 11">
            <a:extLst>
              <a:ext uri="{FF2B5EF4-FFF2-40B4-BE49-F238E27FC236}">
                <a16:creationId xmlns:a16="http://schemas.microsoft.com/office/drawing/2014/main" id="{AB995A1D-84D4-B04C-B7C1-C51D005CC92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11605" y="2693575"/>
            <a:ext cx="1454497" cy="132641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53216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Google Shape;9;p2">
            <a:extLst>
              <a:ext uri="{FF2B5EF4-FFF2-40B4-BE49-F238E27FC236}">
                <a16:creationId xmlns:a16="http://schemas.microsoft.com/office/drawing/2014/main" id="{1FCF44F6-5A3D-E048-9544-889B53C3B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36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B50043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oogle Shape;9;p2">
            <a:extLst>
              <a:ext uri="{FF2B5EF4-FFF2-40B4-BE49-F238E27FC236}">
                <a16:creationId xmlns:a16="http://schemas.microsoft.com/office/drawing/2014/main" id="{9276374E-D2D9-DC42-A494-8AC9A165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424" y="4700455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25489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Google Shape;9;p2">
            <a:extLst>
              <a:ext uri="{FF2B5EF4-FFF2-40B4-BE49-F238E27FC236}">
                <a16:creationId xmlns:a16="http://schemas.microsoft.com/office/drawing/2014/main" id="{2BECEAAE-95DE-7F48-A1B5-8653118BC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21932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;p2">
            <a:extLst>
              <a:ext uri="{FF2B5EF4-FFF2-40B4-BE49-F238E27FC236}">
                <a16:creationId xmlns:a16="http://schemas.microsoft.com/office/drawing/2014/main" id="{BCD90D5E-D7AC-014B-B622-1C4522500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4008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Google Shape;9;p2">
            <a:extLst>
              <a:ext uri="{FF2B5EF4-FFF2-40B4-BE49-F238E27FC236}">
                <a16:creationId xmlns:a16="http://schemas.microsoft.com/office/drawing/2014/main" id="{2085C8BE-71C8-A94B-B44D-4219E253C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2979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oogle Shape;9;p2">
            <a:extLst>
              <a:ext uri="{FF2B5EF4-FFF2-40B4-BE49-F238E27FC236}">
                <a16:creationId xmlns:a16="http://schemas.microsoft.com/office/drawing/2014/main" id="{C1E125B7-055E-5047-97D9-F27D7CEBE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97180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150" y="1046560"/>
            <a:ext cx="3429000" cy="34290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7550" y="1046560"/>
            <a:ext cx="3429000" cy="34290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0E1C23-8E0B-4DC3-ACDB-C4F90A5FA8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0A5B2A-32F1-473D-A360-E4D88015F3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40DEA7-9CBD-486F-8FF4-A4E782E3F0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6623C3-BC50-4782-9567-D5FBFFE3970E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823558005"/>
      </p:ext>
    </p:extLst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228600"/>
            <a:ext cx="7010400" cy="6286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46150" y="1046560"/>
            <a:ext cx="3429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7550" y="1046560"/>
            <a:ext cx="3429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216A1-2202-4A07-8497-F4C0177783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73B2F9-8574-4C3D-A55C-6BEB5074F6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8BEFEE-A5F0-48A3-B0BE-5604B8FA09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3ECE1F-0D51-47AD-9F5D-17D6C68144D1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110447939"/>
      </p:ext>
    </p:extLst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500" y="290460"/>
            <a:ext cx="8763000" cy="55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9122"/>
            <a:ext cx="8229600" cy="857250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3000">
                <a:solidFill>
                  <a:srgbClr val="7F452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A666-AD7C-41F4-8846-1EF5924D4CDA}" type="datetime1">
              <a:rPr lang="en-IN" smtClean="0"/>
              <a:t>20-11-2024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Cengage Learning. All rights reserved.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FF525-DAB2-4BDC-A82F-1466554F68BC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Slide Number Placeholder 3"/>
          <p:cNvSpPr txBox="1">
            <a:spLocks/>
          </p:cNvSpPr>
          <p:nvPr userDrawn="1"/>
        </p:nvSpPr>
        <p:spPr>
          <a:xfrm>
            <a:off x="8494776" y="4793742"/>
            <a:ext cx="649224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fld id="{1CAA2A77-17DC-4CE3-AB44-4B0BB14D7176}" type="slidenum">
              <a:rPr lang="en-IN" sz="135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IN" sz="135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200" y="3161110"/>
            <a:ext cx="8037576" cy="337464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57200" y="3498574"/>
            <a:ext cx="8037576" cy="337464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57200" y="3404467"/>
            <a:ext cx="8037576" cy="337464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57200" y="3246674"/>
            <a:ext cx="8037576" cy="337464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457200" y="4025503"/>
            <a:ext cx="2228850" cy="327422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2686050" y="4025503"/>
            <a:ext cx="2228850" cy="327422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914900" y="4033480"/>
            <a:ext cx="2228850" cy="327422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881188" y="1321594"/>
            <a:ext cx="1498600" cy="438150"/>
          </a:xfrm>
        </p:spPr>
        <p:txBody>
          <a:bodyPr/>
          <a:lstStyle/>
          <a:p>
            <a:endParaRPr lang="en-IN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4054476" y="1321594"/>
            <a:ext cx="1300163" cy="43815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22"/>
          </p:nvPr>
        </p:nvSpPr>
        <p:spPr>
          <a:xfrm>
            <a:off x="6003926" y="1321594"/>
            <a:ext cx="1139825" cy="43815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1516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500" y="290460"/>
            <a:ext cx="8763000" cy="55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5" y="144018"/>
            <a:ext cx="8430768" cy="85725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A666-AD7C-41F4-8846-1EF5924D4CDA}" type="datetime1">
              <a:rPr lang="en-IN" smtClean="0"/>
              <a:t>20-11-2024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Cengage Learning. All rights reserved.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FF525-DAB2-4BDC-A82F-1466554F68BC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200" y="1083565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1" name="Slide Number Placeholder 3"/>
          <p:cNvSpPr txBox="1">
            <a:spLocks/>
          </p:cNvSpPr>
          <p:nvPr userDrawn="1"/>
        </p:nvSpPr>
        <p:spPr>
          <a:xfrm>
            <a:off x="8494776" y="4793742"/>
            <a:ext cx="649224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fld id="{1CAA2A77-17DC-4CE3-AB44-4B0BB14D7176}" type="slidenum">
              <a:rPr lang="en-IN" sz="135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IN" sz="135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70174" y="1608056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70174" y="2045946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70174" y="2516483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0174" y="2974538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0174" y="3445075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70174" y="3658954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470174" y="4129491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57200" y="2987020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57200" y="3457557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57200" y="3671436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457200" y="4141974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25"/>
          </p:nvPr>
        </p:nvSpPr>
        <p:spPr>
          <a:xfrm>
            <a:off x="477076" y="2286001"/>
            <a:ext cx="8342312" cy="1431131"/>
          </a:xfrm>
        </p:spPr>
        <p:txBody>
          <a:bodyPr/>
          <a:lstStyle/>
          <a:p>
            <a:endParaRPr lang="en-IN"/>
          </a:p>
        </p:txBody>
      </p:sp>
      <p:sp>
        <p:nvSpPr>
          <p:cNvPr id="25" name="Table Placeholder 24"/>
          <p:cNvSpPr>
            <a:spLocks noGrp="1"/>
          </p:cNvSpPr>
          <p:nvPr>
            <p:ph type="tbl" sz="quarter" idx="26"/>
          </p:nvPr>
        </p:nvSpPr>
        <p:spPr>
          <a:xfrm>
            <a:off x="476666" y="2992041"/>
            <a:ext cx="8277225" cy="1579959"/>
          </a:xfrm>
        </p:spPr>
        <p:txBody>
          <a:bodyPr/>
          <a:lstStyle/>
          <a:p>
            <a:endParaRPr lang="en-IN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27"/>
          </p:nvPr>
        </p:nvSpPr>
        <p:spPr>
          <a:xfrm>
            <a:off x="4916488" y="1092994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28"/>
          </p:nvPr>
        </p:nvSpPr>
        <p:spPr>
          <a:xfrm>
            <a:off x="4915726" y="3572808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29"/>
          </p:nvPr>
        </p:nvSpPr>
        <p:spPr>
          <a:xfrm>
            <a:off x="4915726" y="2181329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0" name="Picture Placeholder 26"/>
          <p:cNvSpPr>
            <a:spLocks noGrp="1"/>
          </p:cNvSpPr>
          <p:nvPr>
            <p:ph type="pic" sz="quarter" idx="30"/>
          </p:nvPr>
        </p:nvSpPr>
        <p:spPr>
          <a:xfrm>
            <a:off x="4915726" y="2727982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1" name="Picture Placeholder 26"/>
          <p:cNvSpPr>
            <a:spLocks noGrp="1"/>
          </p:cNvSpPr>
          <p:nvPr>
            <p:ph type="pic" sz="quarter" idx="31"/>
          </p:nvPr>
        </p:nvSpPr>
        <p:spPr>
          <a:xfrm>
            <a:off x="4915726" y="3294512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2" name="Picture Placeholder 26"/>
          <p:cNvSpPr>
            <a:spLocks noGrp="1"/>
          </p:cNvSpPr>
          <p:nvPr>
            <p:ph type="pic" sz="quarter" idx="32"/>
          </p:nvPr>
        </p:nvSpPr>
        <p:spPr>
          <a:xfrm>
            <a:off x="4915726" y="3861043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3" name="Picture Placeholder 26"/>
          <p:cNvSpPr>
            <a:spLocks noGrp="1"/>
          </p:cNvSpPr>
          <p:nvPr>
            <p:ph type="pic" sz="quarter" idx="33"/>
          </p:nvPr>
        </p:nvSpPr>
        <p:spPr>
          <a:xfrm>
            <a:off x="4915726" y="1634677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4" name="Picture Placeholder 26"/>
          <p:cNvSpPr>
            <a:spLocks noGrp="1"/>
          </p:cNvSpPr>
          <p:nvPr>
            <p:ph type="pic" sz="quarter" idx="34"/>
          </p:nvPr>
        </p:nvSpPr>
        <p:spPr>
          <a:xfrm>
            <a:off x="4915726" y="2643499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5" name="Picture Placeholder 26"/>
          <p:cNvSpPr>
            <a:spLocks noGrp="1"/>
          </p:cNvSpPr>
          <p:nvPr>
            <p:ph type="pic" sz="quarter" idx="35"/>
          </p:nvPr>
        </p:nvSpPr>
        <p:spPr>
          <a:xfrm>
            <a:off x="4915726" y="1709221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6" name="Picture Placeholder 26"/>
          <p:cNvSpPr>
            <a:spLocks noGrp="1"/>
          </p:cNvSpPr>
          <p:nvPr>
            <p:ph type="pic" sz="quarter" idx="36"/>
          </p:nvPr>
        </p:nvSpPr>
        <p:spPr>
          <a:xfrm>
            <a:off x="4915726" y="2921795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7" name="Picture Placeholder 26"/>
          <p:cNvSpPr>
            <a:spLocks noGrp="1"/>
          </p:cNvSpPr>
          <p:nvPr>
            <p:ph type="pic" sz="quarter" idx="37"/>
          </p:nvPr>
        </p:nvSpPr>
        <p:spPr>
          <a:xfrm>
            <a:off x="4915726" y="1391169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8" name="Picture Placeholder 26"/>
          <p:cNvSpPr>
            <a:spLocks noGrp="1"/>
          </p:cNvSpPr>
          <p:nvPr>
            <p:ph type="pic" sz="quarter" idx="38"/>
          </p:nvPr>
        </p:nvSpPr>
        <p:spPr>
          <a:xfrm>
            <a:off x="4915726" y="1898064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9" name="Picture Placeholder 26"/>
          <p:cNvSpPr>
            <a:spLocks noGrp="1"/>
          </p:cNvSpPr>
          <p:nvPr>
            <p:ph type="pic" sz="quarter" idx="39"/>
          </p:nvPr>
        </p:nvSpPr>
        <p:spPr>
          <a:xfrm>
            <a:off x="4915726" y="2325447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40" name="Table Placeholder 8"/>
          <p:cNvSpPr>
            <a:spLocks noGrp="1"/>
          </p:cNvSpPr>
          <p:nvPr>
            <p:ph type="tbl" sz="quarter" idx="40"/>
          </p:nvPr>
        </p:nvSpPr>
        <p:spPr>
          <a:xfrm>
            <a:off x="629476" y="2400301"/>
            <a:ext cx="8342312" cy="1431131"/>
          </a:xfrm>
        </p:spPr>
        <p:txBody>
          <a:bodyPr/>
          <a:lstStyle/>
          <a:p>
            <a:endParaRPr lang="en-IN"/>
          </a:p>
        </p:txBody>
      </p:sp>
      <p:sp>
        <p:nvSpPr>
          <p:cNvPr id="41" name="Table Placeholder 8"/>
          <p:cNvSpPr>
            <a:spLocks noGrp="1"/>
          </p:cNvSpPr>
          <p:nvPr>
            <p:ph type="tbl" sz="quarter" idx="41"/>
          </p:nvPr>
        </p:nvSpPr>
        <p:spPr>
          <a:xfrm>
            <a:off x="781876" y="2514600"/>
            <a:ext cx="8342312" cy="1431131"/>
          </a:xfrm>
        </p:spPr>
        <p:txBody>
          <a:bodyPr/>
          <a:lstStyle/>
          <a:p>
            <a:endParaRPr lang="en-IN"/>
          </a:p>
        </p:txBody>
      </p:sp>
      <p:sp>
        <p:nvSpPr>
          <p:cNvPr id="42" name="Table Placeholder 8"/>
          <p:cNvSpPr>
            <a:spLocks noGrp="1"/>
          </p:cNvSpPr>
          <p:nvPr>
            <p:ph type="tbl" sz="quarter" idx="42"/>
          </p:nvPr>
        </p:nvSpPr>
        <p:spPr>
          <a:xfrm>
            <a:off x="934277" y="3632753"/>
            <a:ext cx="7342621" cy="793832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0342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0063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87372-0917-854E-8E17-C067520FD8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075625"/>
            <a:ext cx="4024312" cy="404813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83473"/>
            <a:ext cx="7886700" cy="30492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5690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38" y="732462"/>
            <a:ext cx="7886700" cy="752851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87372-0917-854E-8E17-C067520FD8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638" y="283978"/>
            <a:ext cx="4024312" cy="404813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638" y="1583473"/>
            <a:ext cx="7886700" cy="15418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FE203F3-27C1-6942-B96E-19FD27429AF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220872"/>
            <a:ext cx="9144000" cy="19226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5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021" y="811348"/>
            <a:ext cx="4023953" cy="11783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8938" y="406953"/>
            <a:ext cx="4024312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021" y="2067339"/>
            <a:ext cx="8303872" cy="25653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693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1" y="880520"/>
            <a:ext cx="2749209" cy="11783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8" y="476125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1" y="476125"/>
            <a:ext cx="5035292" cy="20956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A4D5AD4-5321-1C4A-B2C2-36ACAEAE06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220872"/>
            <a:ext cx="9144000" cy="19226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03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0" y="2689542"/>
            <a:ext cx="2749209" cy="11783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7" y="2285147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2285147"/>
            <a:ext cx="5035292" cy="20956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A4D5AD4-5321-1C4A-B2C2-36ACAEAE06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1922628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1BD809E3-AD6A-7B4C-A433-216B2CAC2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424" y="4711405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235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1" y="1215743"/>
            <a:ext cx="2749209" cy="11783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8" y="811348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1" y="811349"/>
            <a:ext cx="5035292" cy="1760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657601" y="2750585"/>
            <a:ext cx="5035292" cy="1760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219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528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79095"/>
            <a:ext cx="7886700" cy="3453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4918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0" r:id="rId3"/>
    <p:sldLayoutId id="2147483679" r:id="rId4"/>
    <p:sldLayoutId id="2147483682" r:id="rId5"/>
    <p:sldLayoutId id="2147483669" r:id="rId6"/>
    <p:sldLayoutId id="2147483668" r:id="rId7"/>
    <p:sldLayoutId id="2147483681" r:id="rId8"/>
    <p:sldLayoutId id="2147483670" r:id="rId9"/>
    <p:sldLayoutId id="2147483683" r:id="rId10"/>
    <p:sldLayoutId id="2147483684" r:id="rId11"/>
    <p:sldLayoutId id="2147483674" r:id="rId12"/>
    <p:sldLayoutId id="2147483672" r:id="rId13"/>
    <p:sldLayoutId id="2147483671" r:id="rId14"/>
    <p:sldLayoutId id="2147483673" r:id="rId15"/>
    <p:sldLayoutId id="2147483675" r:id="rId16"/>
    <p:sldLayoutId id="2147483680" r:id="rId17"/>
    <p:sldLayoutId id="2147483677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87" r:id="rId24"/>
    <p:sldLayoutId id="2147483688" r:id="rId25"/>
    <p:sldLayoutId id="2147483689" r:id="rId26"/>
    <p:sldLayoutId id="2147483690" r:id="rId2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bg2">
            <a:lumMod val="25000"/>
          </a:schemeClr>
        </a:buClr>
        <a:buSzPct val="85000"/>
        <a:buFont typeface="Arial" panose="020B0604020202020204" pitchFamily="34" charset="0"/>
        <a:buChar char="•"/>
        <a:defRPr sz="1600" b="0" i="0" kern="1200">
          <a:solidFill>
            <a:schemeClr val="bg2">
              <a:lumMod val="25000"/>
            </a:schemeClr>
          </a:solidFill>
          <a:latin typeface="Helvetica Light" panose="020B04030202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2">
            <a:lumMod val="25000"/>
          </a:schemeClr>
        </a:buClr>
        <a:buSzPct val="85000"/>
        <a:buFont typeface="Courier New" panose="02070309020205020404" pitchFamily="49" charset="0"/>
        <a:buChar char="o"/>
        <a:defRPr sz="1400" b="0" i="0" kern="1200">
          <a:solidFill>
            <a:schemeClr val="bg2">
              <a:lumMod val="25000"/>
            </a:schemeClr>
          </a:solidFill>
          <a:latin typeface="Helvetica Light" panose="020B04030202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2">
            <a:lumMod val="25000"/>
          </a:schemeClr>
        </a:buClr>
        <a:buSzPct val="85000"/>
        <a:buFont typeface="Wingdings" pitchFamily="2" charset="2"/>
        <a:buChar char="§"/>
        <a:defRPr sz="1200" b="0" i="0" kern="1200">
          <a:solidFill>
            <a:schemeClr val="bg2">
              <a:lumMod val="25000"/>
            </a:schemeClr>
          </a:solidFill>
          <a:latin typeface="Helvetica Light" panose="020B04030202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7" Type="http://schemas.openxmlformats.org/officeDocument/2006/relationships/image" Target="../media/image1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9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0.png"/><Relationship Id="rId5" Type="http://schemas.openxmlformats.org/officeDocument/2006/relationships/image" Target="../media/image361.png"/><Relationship Id="rId4" Type="http://schemas.openxmlformats.org/officeDocument/2006/relationships/image" Target="../media/image3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6.png"/><Relationship Id="rId5" Type="http://schemas.openxmlformats.org/officeDocument/2006/relationships/image" Target="../media/image42.png"/><Relationship Id="rId4" Type="http://schemas.openxmlformats.org/officeDocument/2006/relationships/image" Target="../media/image4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9" Type="http://schemas.openxmlformats.org/officeDocument/2006/relationships/image" Target="../media/image1767.png"/><Relationship Id="rId3" Type="http://schemas.openxmlformats.org/officeDocument/2006/relationships/customXml" Target="../ink/ink1.xml"/><Relationship Id="rId89" Type="http://schemas.openxmlformats.org/officeDocument/2006/relationships/image" Target="../media/image1792.png"/><Relationship Id="rId2" Type="http://schemas.openxmlformats.org/officeDocument/2006/relationships/image" Target="../media/image56.png"/><Relationship Id="rId91" Type="http://schemas.openxmlformats.org/officeDocument/2006/relationships/image" Target="../media/image1793.png"/><Relationship Id="rId1" Type="http://schemas.openxmlformats.org/officeDocument/2006/relationships/slideLayout" Target="../slideLayouts/slideLayout3.xml"/><Relationship Id="rId40" Type="http://schemas.openxmlformats.org/officeDocument/2006/relationships/customXml" Target="../ink/ink2.xml"/><Relationship Id="rId90" Type="http://schemas.openxmlformats.org/officeDocument/2006/relationships/customXml" Target="../ink/ink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1.png"/><Relationship Id="rId3" Type="http://schemas.openxmlformats.org/officeDocument/2006/relationships/image" Target="../media/image37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.xml"/><Relationship Id="rId5" Type="http://schemas.openxmlformats.org/officeDocument/2006/relationships/image" Target="../media/image4410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11"/>
          <p:cNvSpPr>
            <a:spLocks noGrp="1" noChangeArrowheads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Mathematics for Analytics and Finance</a:t>
            </a:r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350" b="1" dirty="0"/>
              <a:t>Sami Najafi</a:t>
            </a:r>
          </a:p>
          <a:p>
            <a:pPr>
              <a:lnSpc>
                <a:spcPct val="90000"/>
              </a:lnSpc>
            </a:pPr>
            <a:r>
              <a:rPr lang="en-US" sz="900" b="1" dirty="0">
                <a:latin typeface="Franklin Gothic Book" panose="020B0503020102020204" pitchFamily="34" charset="0"/>
              </a:rPr>
              <a:t>MSIS2402/2405</a:t>
            </a:r>
          </a:p>
          <a:p>
            <a:pPr>
              <a:lnSpc>
                <a:spcPct val="90000"/>
              </a:lnSpc>
            </a:pPr>
            <a:endParaRPr lang="en-US" sz="900" dirty="0"/>
          </a:p>
          <a:p>
            <a:pPr>
              <a:lnSpc>
                <a:spcPct val="90000"/>
              </a:lnSpc>
            </a:pPr>
            <a:endParaRPr lang="en-US" sz="900" dirty="0"/>
          </a:p>
          <a:p>
            <a:pPr>
              <a:lnSpc>
                <a:spcPct val="90000"/>
              </a:lnSpc>
            </a:pPr>
            <a:r>
              <a:rPr lang="en-US" sz="1125" b="1" dirty="0"/>
              <a:t>Module 7</a:t>
            </a:r>
          </a:p>
          <a:p>
            <a:pPr>
              <a:lnSpc>
                <a:spcPct val="90000"/>
              </a:lnSpc>
            </a:pP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96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179095"/>
                <a:ext cx="8134350" cy="3575071"/>
              </a:xfr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a)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20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=1⇒</m:t>
                      </m:r>
                      <m:nary>
                        <m:nary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𝑎𝑥𝑑𝑥</m:t>
                          </m:r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3A7A3A"/>
                  </a:solidFill>
                  <a:latin typeface="Helvetica Ligh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b)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20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𝑥𝑓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3A7A3A"/>
                  </a:solidFill>
                  <a:latin typeface="Helvetica Ligh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200" dirty="0">
                  <a:solidFill>
                    <a:srgbClr val="3A7A3A"/>
                  </a:solidFill>
                  <a:latin typeface="Helvetica Ligh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20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−0=2</m:t>
                      </m:r>
                    </m:oMath>
                  </m:oMathPara>
                </a14:m>
                <a:endParaRPr lang="en-US" sz="1200" i="1" dirty="0">
                  <a:solidFill>
                    <a:srgbClr val="3A7A3A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200" b="0" i="1" dirty="0">
                  <a:solidFill>
                    <a:srgbClr val="3A7A3A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=2−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sz="1200" b="0" i="1" dirty="0">
                  <a:solidFill>
                    <a:srgbClr val="3A7A3A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200" dirty="0">
                  <a:solidFill>
                    <a:schemeClr val="tx1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16896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5"/>
                <a:ext cx="8134350" cy="3575071"/>
              </a:xfr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188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">
            <a:extLst>
              <a:ext uri="{FF2B5EF4-FFF2-40B4-BE49-F238E27FC236}">
                <a16:creationId xmlns:a16="http://schemas.microsoft.com/office/drawing/2014/main" id="{2AC4FEC5-5DFC-B92D-3608-7B7244FCD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713" y="1101325"/>
            <a:ext cx="7142049" cy="1813871"/>
          </a:xfrm>
          <a:prstGeom prst="rect">
            <a:avLst/>
          </a:prstGeom>
          <a:solidFill>
            <a:srgbClr val="E5F5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64007" tIns="32004" rIns="64007" bIns="32004"/>
          <a:lstStyle/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sz="1200" dirty="0">
                <a:solidFill>
                  <a:srgbClr val="000000"/>
                </a:solidFill>
                <a:latin typeface="Helvetica Light"/>
              </a:rPr>
              <a:t>	</a:t>
            </a:r>
          </a:p>
          <a:p>
            <a:pPr defTabSz="639366">
              <a:buClr>
                <a:srgbClr val="3333CC"/>
              </a:buClr>
              <a:buSzPct val="60000"/>
            </a:pPr>
            <a:endParaRPr lang="en-US" sz="1200" i="1" dirty="0"/>
          </a:p>
          <a:p>
            <a:pPr defTabSz="639366">
              <a:buClr>
                <a:srgbClr val="3333CC"/>
              </a:buClr>
              <a:buSzPct val="60000"/>
            </a:pPr>
            <a:endParaRPr lang="en-US" sz="1200" dirty="0">
              <a:solidFill>
                <a:srgbClr val="000000"/>
              </a:solidFill>
              <a:latin typeface="Helvetica Light"/>
            </a:endParaRPr>
          </a:p>
        </p:txBody>
      </p:sp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Uniform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068" name="Rectangle 4"/>
              <p:cNvSpPr>
                <a:spLocks noChangeArrowheads="1"/>
              </p:cNvSpPr>
              <p:nvPr/>
            </p:nvSpPr>
            <p:spPr bwMode="auto">
              <a:xfrm>
                <a:off x="769621" y="1113235"/>
                <a:ext cx="7058296" cy="18007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64007" tIns="32004" rIns="64007" bIns="32004"/>
              <a:lstStyle/>
              <a:p>
                <a:pPr defTabSz="639366">
                  <a:lnSpc>
                    <a:spcPct val="150000"/>
                  </a:lnSpc>
                  <a:buClr>
                    <a:srgbClr val="3333CC"/>
                  </a:buClr>
                  <a:buSzPct val="60000"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We say that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is a </a:t>
                </a:r>
                <a:r>
                  <a:rPr lang="en-US" sz="1200" dirty="0">
                    <a:solidFill>
                      <a:srgbClr val="C00000"/>
                    </a:solidFill>
                    <a:latin typeface="Helvetica Light"/>
                  </a:rPr>
                  <a:t>uniform 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random</a:t>
                </a:r>
                <a:r>
                  <a:rPr lang="en-US" sz="1200" dirty="0">
                    <a:solidFill>
                      <a:srgbClr val="C00000"/>
                    </a:solidFill>
                    <a:latin typeface="Helvetica Light"/>
                  </a:rPr>
                  <a:t> 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variable on the interval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if its probability density function is given by</a:t>
                </a:r>
              </a:p>
              <a:p>
                <a:pPr defTabSz="639366">
                  <a:lnSpc>
                    <a:spcPct val="150000"/>
                  </a:lnSpc>
                  <a:buClr>
                    <a:srgbClr val="3333CC"/>
                  </a:buClr>
                  <a:buSzPct val="60000"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200" b="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	</a:t>
                </a:r>
              </a:p>
              <a:p>
                <a:pPr defTabSz="639366">
                  <a:buClr>
                    <a:srgbClr val="3333CC"/>
                  </a:buClr>
                  <a:buSzPct val="60000"/>
                </a:pPr>
                <a:endParaRPr lang="en-US" sz="1200" i="1" dirty="0"/>
              </a:p>
              <a:p>
                <a:pPr defTabSz="639366">
                  <a:buClr>
                    <a:srgbClr val="3333CC"/>
                  </a:buClr>
                  <a:buSzPct val="60000"/>
                </a:pP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Remark: </a:t>
                </a:r>
                <a:r>
                  <a:rPr lang="en-US" sz="1200" dirty="0">
                    <a:latin typeface="Helvetica Light"/>
                  </a:rPr>
                  <a:t>all the possibilities have a uniform density</a:t>
                </a:r>
              </a:p>
              <a:p>
                <a:pPr defTabSz="639366">
                  <a:buClr>
                    <a:srgbClr val="3333CC"/>
                  </a:buClr>
                  <a:buSzPct val="60000"/>
                </a:pPr>
                <a:endParaRPr lang="en-US" sz="1200" dirty="0">
                  <a:solidFill>
                    <a:srgbClr val="000000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34406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9621" y="1113235"/>
                <a:ext cx="7058296" cy="1800772"/>
              </a:xfrm>
              <a:prstGeom prst="rect">
                <a:avLst/>
              </a:prstGeom>
              <a:blipFill>
                <a:blip r:embed="rId2"/>
                <a:stretch>
                  <a:fillRect l="-432" t="-31525" r="-345" b="-4440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2">
            <a:extLst>
              <a:ext uri="{FF2B5EF4-FFF2-40B4-BE49-F238E27FC236}">
                <a16:creationId xmlns:a16="http://schemas.microsoft.com/office/drawing/2014/main" id="{D8BF6715-55A1-3A4E-14CA-FB34A79DB17E}"/>
              </a:ext>
            </a:extLst>
          </p:cNvPr>
          <p:cNvGrpSpPr/>
          <p:nvPr/>
        </p:nvGrpSpPr>
        <p:grpSpPr>
          <a:xfrm>
            <a:off x="5244192" y="1479704"/>
            <a:ext cx="2655570" cy="1335024"/>
            <a:chOff x="-43563" y="3962400"/>
            <a:chExt cx="5148963" cy="2209800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95A8D9DF-598C-D96E-517A-F5B274F7A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" y="3962400"/>
              <a:ext cx="4876800" cy="2209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sz="1350" i="1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5" name="Line 6">
              <a:extLst>
                <a:ext uri="{FF2B5EF4-FFF2-40B4-BE49-F238E27FC236}">
                  <a16:creationId xmlns:a16="http://schemas.microsoft.com/office/drawing/2014/main" id="{F388044B-6E5F-9EDE-41DC-986606BC53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0600" y="4419600"/>
              <a:ext cx="0" cy="12192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sz="1350" i="1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43592353-A9B5-CBF0-5999-E9EDE87496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0600" y="5638800"/>
              <a:ext cx="38100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sz="1350" i="1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2" name="Rectangle 8">
              <a:extLst>
                <a:ext uri="{FF2B5EF4-FFF2-40B4-BE49-F238E27FC236}">
                  <a16:creationId xmlns:a16="http://schemas.microsoft.com/office/drawing/2014/main" id="{21CD08AA-1AD2-7578-5E68-B36229A00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8800" y="4876800"/>
              <a:ext cx="2438400" cy="762000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sz="1350" i="1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 Box 9">
                  <a:extLst>
                    <a:ext uri="{FF2B5EF4-FFF2-40B4-BE49-F238E27FC236}">
                      <a16:creationId xmlns:a16="http://schemas.microsoft.com/office/drawing/2014/main" id="{6AB22A88-BFB3-D29F-5400-287CE1DA9F2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89598" y="5632494"/>
                  <a:ext cx="381000" cy="458503"/>
                </a:xfrm>
                <a:prstGeom prst="rect">
                  <a:avLst/>
                </a:prstGeom>
                <a:noFill/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1200" i="1" dirty="0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4" name="Text Box 9">
                  <a:extLst>
                    <a:ext uri="{FF2B5EF4-FFF2-40B4-BE49-F238E27FC236}">
                      <a16:creationId xmlns:a16="http://schemas.microsoft.com/office/drawing/2014/main" id="{9E633E67-E33B-42D8-BCD6-CA2DAFA568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89598" y="5632494"/>
                  <a:ext cx="381000" cy="458503"/>
                </a:xfrm>
                <a:prstGeom prst="rect">
                  <a:avLst/>
                </a:prstGeom>
                <a:blipFill>
                  <a:blip r:embed="rId5"/>
                  <a:stretch>
                    <a:fillRect l="-3125"/>
                  </a:stretch>
                </a:blipFill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 Box 10">
                  <a:extLst>
                    <a:ext uri="{FF2B5EF4-FFF2-40B4-BE49-F238E27FC236}">
                      <a16:creationId xmlns:a16="http://schemas.microsoft.com/office/drawing/2014/main" id="{622B70AD-EC6D-5BF2-C7F8-4EB310BB3BC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25882" y="5638800"/>
                  <a:ext cx="381000" cy="458503"/>
                </a:xfrm>
                <a:prstGeom prst="rect">
                  <a:avLst/>
                </a:prstGeom>
                <a:noFill/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200" i="1" dirty="0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5" name="Text Box 10">
                  <a:extLst>
                    <a:ext uri="{FF2B5EF4-FFF2-40B4-BE49-F238E27FC236}">
                      <a16:creationId xmlns:a16="http://schemas.microsoft.com/office/drawing/2014/main" id="{09E07779-581A-4890-BA67-5010D35BF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25882" y="5638800"/>
                  <a:ext cx="381000" cy="458503"/>
                </a:xfrm>
                <a:prstGeom prst="rect">
                  <a:avLst/>
                </a:prstGeom>
                <a:blipFill>
                  <a:blip r:embed="rId6"/>
                  <a:stretch>
                    <a:fillRect l="-15625"/>
                  </a:stretch>
                </a:blipFill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 Box 11">
                  <a:extLst>
                    <a:ext uri="{FF2B5EF4-FFF2-40B4-BE49-F238E27FC236}">
                      <a16:creationId xmlns:a16="http://schemas.microsoft.com/office/drawing/2014/main" id="{D9E256EB-3892-73B0-FE08-25E1469B617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43563" y="4494932"/>
                  <a:ext cx="1110361" cy="727024"/>
                </a:xfrm>
                <a:prstGeom prst="rect">
                  <a:avLst/>
                </a:prstGeom>
                <a:noFill/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oMath>
                    </m:oMathPara>
                  </a14:m>
                  <a:endParaRPr lang="en-US" sz="1200" i="1" dirty="0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45" name="Text Box 11">
                  <a:extLst>
                    <a:ext uri="{FF2B5EF4-FFF2-40B4-BE49-F238E27FC236}">
                      <a16:creationId xmlns:a16="http://schemas.microsoft.com/office/drawing/2014/main" id="{D9E256EB-3892-73B0-FE08-25E1469B6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43563" y="4494932"/>
                  <a:ext cx="1110361" cy="72702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Line 12">
              <a:extLst>
                <a:ext uri="{FF2B5EF4-FFF2-40B4-BE49-F238E27FC236}">
                  <a16:creationId xmlns:a16="http://schemas.microsoft.com/office/drawing/2014/main" id="{FE65B90E-51C1-7830-1C74-4AA7C2BD5A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4400" y="4876800"/>
              <a:ext cx="1524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sz="1350" i="1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 Box 17">
                  <a:extLst>
                    <a:ext uri="{FF2B5EF4-FFF2-40B4-BE49-F238E27FC236}">
                      <a16:creationId xmlns:a16="http://schemas.microsoft.com/office/drawing/2014/main" id="{3172155E-D51E-9A59-DE62-DAEA75B716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72000" y="5562601"/>
                  <a:ext cx="381000" cy="458503"/>
                </a:xfrm>
                <a:prstGeom prst="rect">
                  <a:avLst/>
                </a:prstGeom>
                <a:noFill/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200" i="1" dirty="0">
                    <a:solidFill>
                      <a:srgbClr val="006600"/>
                    </a:solidFill>
                    <a:latin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8" name="Text Box 17">
                  <a:extLst>
                    <a:ext uri="{FF2B5EF4-FFF2-40B4-BE49-F238E27FC236}">
                      <a16:creationId xmlns:a16="http://schemas.microsoft.com/office/drawing/2014/main" id="{6B6F7990-8CE0-40CD-9550-580231D3E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72000" y="5562601"/>
                  <a:ext cx="381000" cy="45850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 Box 18">
                  <a:extLst>
                    <a:ext uri="{FF2B5EF4-FFF2-40B4-BE49-F238E27FC236}">
                      <a16:creationId xmlns:a16="http://schemas.microsoft.com/office/drawing/2014/main" id="{D49B221E-7929-F170-321A-BA2589EFEC5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1000" y="3962400"/>
                  <a:ext cx="761998" cy="458503"/>
                </a:xfrm>
                <a:prstGeom prst="rect">
                  <a:avLst/>
                </a:prstGeom>
                <a:noFill/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1200" i="1" dirty="0">
                    <a:solidFill>
                      <a:srgbClr val="006600"/>
                    </a:solidFill>
                    <a:latin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48" name="Text Box 18">
                  <a:extLst>
                    <a:ext uri="{FF2B5EF4-FFF2-40B4-BE49-F238E27FC236}">
                      <a16:creationId xmlns:a16="http://schemas.microsoft.com/office/drawing/2014/main" id="{D49B221E-7929-F170-321A-BA2589EFEC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1000" y="3962400"/>
                  <a:ext cx="761998" cy="458503"/>
                </a:xfrm>
                <a:prstGeom prst="rect">
                  <a:avLst/>
                </a:prstGeom>
                <a:blipFill>
                  <a:blip r:embed="rId9"/>
                  <a:stretch>
                    <a:fillRect l="-12500" b="-6667"/>
                  </a:stretch>
                </a:blipFill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4">
                <a:extLst>
                  <a:ext uri="{FF2B5EF4-FFF2-40B4-BE49-F238E27FC236}">
                    <a16:creationId xmlns:a16="http://schemas.microsoft.com/office/drawing/2014/main" id="{4C462B93-917E-E8A7-CDE0-034F5103A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713" y="3189432"/>
                <a:ext cx="7142049" cy="894159"/>
              </a:xfrm>
              <a:prstGeom prst="rect">
                <a:avLst/>
              </a:prstGeom>
              <a:solidFill>
                <a:srgbClr val="E5F5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64007" tIns="32004" rIns="64007" bIns="32004"/>
              <a:lstStyle/>
              <a:p>
                <a:pPr defTabSz="639366">
                  <a:lnSpc>
                    <a:spcPct val="150000"/>
                  </a:lnSpc>
                  <a:buClr>
                    <a:srgbClr val="3333CC"/>
                  </a:buClr>
                  <a:buSzPct val="60000"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is a uniform random variable on the interval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then</a:t>
                </a:r>
              </a:p>
              <a:p>
                <a:pPr defTabSz="639366">
                  <a:lnSpc>
                    <a:spcPct val="150000"/>
                  </a:lnSpc>
                  <a:buClr>
                    <a:srgbClr val="3333CC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1200" b="0" dirty="0">
                  <a:solidFill>
                    <a:srgbClr val="008000"/>
                  </a:solidFill>
                  <a:latin typeface="Helvetica Light"/>
                </a:endParaRPr>
              </a:p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	</a:t>
                </a:r>
              </a:p>
              <a:p>
                <a:pPr defTabSz="639366">
                  <a:buClr>
                    <a:srgbClr val="3333CC"/>
                  </a:buClr>
                  <a:buSzPct val="60000"/>
                </a:pPr>
                <a:endParaRPr lang="en-US" sz="1200" i="1" dirty="0"/>
              </a:p>
              <a:p>
                <a:pPr defTabSz="639366">
                  <a:buClr>
                    <a:srgbClr val="3333CC"/>
                  </a:buClr>
                  <a:buSzPct val="60000"/>
                </a:pPr>
                <a:endParaRPr lang="en-US" sz="1200" dirty="0">
                  <a:solidFill>
                    <a:srgbClr val="000000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9" name="Rectangle 4">
                <a:extLst>
                  <a:ext uri="{FF2B5EF4-FFF2-40B4-BE49-F238E27FC236}">
                    <a16:creationId xmlns:a16="http://schemas.microsoft.com/office/drawing/2014/main" id="{4C462B93-917E-E8A7-CDE0-034F5103AE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7713" y="3189432"/>
                <a:ext cx="7142049" cy="894159"/>
              </a:xfrm>
              <a:prstGeom prst="rect">
                <a:avLst/>
              </a:prstGeom>
              <a:blipFill>
                <a:blip r:embed="rId10"/>
                <a:stretch>
                  <a:fillRect l="-341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625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Uniform Mean and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34C029-221D-51EF-8CA6-CC8EA3FED2EE}"/>
                  </a:ext>
                </a:extLst>
              </p:cNvPr>
              <p:cNvSpPr txBox="1"/>
              <p:nvPr/>
            </p:nvSpPr>
            <p:spPr>
              <a:xfrm>
                <a:off x="492033" y="1237638"/>
                <a:ext cx="7192089" cy="24542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defTabSz="639366">
                  <a:lnSpc>
                    <a:spcPct val="150000"/>
                  </a:lnSpc>
                  <a:buClr>
                    <a:srgbClr val="3333CC"/>
                  </a:buClr>
                  <a:buSzPct val="60000"/>
                </a:pP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>
                    <a:solidFill>
                      <a:srgbClr val="008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2(</m:t>
                                </m:r>
                                <m: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>
                    <a:solidFill>
                      <a:srgbClr val="008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200" b="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 defTabSz="639366">
                  <a:lnSpc>
                    <a:spcPct val="150000"/>
                  </a:lnSpc>
                  <a:buClr>
                    <a:srgbClr val="3333CC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rgbClr val="008000"/>
                          </a:solidFill>
                        </a:rPr>
                        <m:t> 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1200" b="0" i="1" dirty="0">
                  <a:solidFill>
                    <a:srgbClr val="008000"/>
                  </a:solidFill>
                </a:endParaRPr>
              </a:p>
              <a:p>
                <a:pPr defTabSz="639366">
                  <a:lnSpc>
                    <a:spcPct val="150000"/>
                  </a:lnSpc>
                  <a:buClr>
                    <a:srgbClr val="3333CC"/>
                  </a:buClr>
                  <a:buSzPct val="60000"/>
                </a:pPr>
                <a:endParaRPr lang="en-US" sz="1200" b="0" i="1" dirty="0">
                  <a:solidFill>
                    <a:srgbClr val="008000"/>
                  </a:solidFill>
                </a:endParaRPr>
              </a:p>
              <a:p>
                <a:pPr defTabSz="639366">
                  <a:lnSpc>
                    <a:spcPct val="150000"/>
                  </a:lnSpc>
                  <a:buClr>
                    <a:srgbClr val="3333CC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e>
                          </m:d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1200" b="0" i="1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34C029-221D-51EF-8CA6-CC8EA3FED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33" y="1237638"/>
                <a:ext cx="7192089" cy="2454262"/>
              </a:xfrm>
              <a:prstGeom prst="rect">
                <a:avLst/>
              </a:prstGeom>
              <a:blipFill>
                <a:blip r:embed="rId2"/>
                <a:stretch>
                  <a:fillRect t="-20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578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 Box 5"/>
              <p:cNvSpPr txBox="1">
                <a:spLocks noChangeArrowheads="1"/>
              </p:cNvSpPr>
              <p:nvPr/>
            </p:nvSpPr>
            <p:spPr bwMode="auto">
              <a:xfrm>
                <a:off x="681990" y="1257300"/>
                <a:ext cx="7229857" cy="110799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be a random variable from a uniform distribution over the range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2≤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≤6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. </a:t>
                </a:r>
              </a:p>
              <a:p>
                <a:pPr marL="300038" indent="-300038">
                  <a:spcBef>
                    <a:spcPct val="50000"/>
                  </a:spcBef>
                  <a:buFontTx/>
                  <a:buAutoNum type="romanLcParenBoth"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Write the probability distribution. </a:t>
                </a:r>
              </a:p>
              <a:p>
                <a:pPr marL="300038" indent="-300038">
                  <a:spcBef>
                    <a:spcPct val="50000"/>
                  </a:spcBef>
                  <a:buFontTx/>
                  <a:buAutoNum type="romanLcParenBoth"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Find the mean and standard deviation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.</a:t>
                </a:r>
              </a:p>
              <a:p>
                <a:pPr marL="300038" indent="-300038">
                  <a:spcBef>
                    <a:spcPct val="50000"/>
                  </a:spcBef>
                  <a:buFontTx/>
                  <a:buAutoNum type="romanLcParenBoth"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What is the probability that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takes a value between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?</a:t>
                </a:r>
              </a:p>
            </p:txBody>
          </p:sp>
        </mc:Choice>
        <mc:Fallback xmlns="">
          <p:sp>
            <p:nvSpPr>
              <p:cNvPr id="4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990" y="1257300"/>
                <a:ext cx="7229857" cy="1107996"/>
              </a:xfrm>
              <a:prstGeom prst="rect">
                <a:avLst/>
              </a:prstGeom>
              <a:blipFill>
                <a:blip r:embed="rId2"/>
                <a:stretch>
                  <a:fillRect l="-84" b="-3846"/>
                </a:stretch>
              </a:blip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56049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FAF112-C193-4C2B-A84A-AC30C6D3EB0C}"/>
                  </a:ext>
                </a:extLst>
              </p:cNvPr>
              <p:cNvSpPr txBox="1"/>
              <p:nvPr/>
            </p:nvSpPr>
            <p:spPr>
              <a:xfrm>
                <a:off x="797638" y="2701776"/>
                <a:ext cx="2646264" cy="443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3≤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≤5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5−3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200" i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FAF112-C193-4C2B-A84A-AC30C6D3E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38" y="2701776"/>
                <a:ext cx="2646264" cy="443006"/>
              </a:xfrm>
              <a:prstGeom prst="rect">
                <a:avLst/>
              </a:prstGeom>
              <a:blipFill>
                <a:blip r:embed="rId2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9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5176" name="Object 8"/>
              <p:cNvSpPr txBox="1"/>
              <p:nvPr/>
            </p:nvSpPr>
            <p:spPr bwMode="auto">
              <a:xfrm>
                <a:off x="4572000" y="1127064"/>
                <a:ext cx="3235647" cy="14069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2+6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m:rPr>
                                  <m:nor/>
                                </m:r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e>
                      </m:ra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(6</m:t>
                              </m:r>
                              <m:r>
                                <m:rPr>
                                  <m:nor/>
                                </m:r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e>
                      </m:ra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=1.1547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2055176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0" y="1127064"/>
                <a:ext cx="3235647" cy="1406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8548" name="Object 4"/>
              <p:cNvSpPr txBox="1"/>
              <p:nvPr/>
            </p:nvSpPr>
            <p:spPr bwMode="auto">
              <a:xfrm>
                <a:off x="540563" y="1188121"/>
                <a:ext cx="3001859" cy="7058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6−2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,  2≤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≤6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2668548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563" y="1188121"/>
                <a:ext cx="3001859" cy="7058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25">
            <a:extLst>
              <a:ext uri="{FF2B5EF4-FFF2-40B4-BE49-F238E27FC236}">
                <a16:creationId xmlns:a16="http://schemas.microsoft.com/office/drawing/2014/main" id="{7D4598B2-0D6E-4E93-8956-EBAA0603FA18}"/>
              </a:ext>
            </a:extLst>
          </p:cNvPr>
          <p:cNvGrpSpPr/>
          <p:nvPr/>
        </p:nvGrpSpPr>
        <p:grpSpPr>
          <a:xfrm>
            <a:off x="540563" y="3340015"/>
            <a:ext cx="2835713" cy="1287018"/>
            <a:chOff x="114300" y="3962400"/>
            <a:chExt cx="4991100" cy="2209800"/>
          </a:xfrm>
        </p:grpSpPr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D4BED16F-BED8-43E9-81B3-D3C607C6E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" y="3962400"/>
              <a:ext cx="4876800" cy="2209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sz="1100" i="1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2" name="Line 6">
              <a:extLst>
                <a:ext uri="{FF2B5EF4-FFF2-40B4-BE49-F238E27FC236}">
                  <a16:creationId xmlns:a16="http://schemas.microsoft.com/office/drawing/2014/main" id="{77D223B9-F636-4F3A-BA68-C45D93BCDE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0600" y="4419600"/>
              <a:ext cx="0" cy="12192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sz="1100" i="1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3" name="Line 7">
              <a:extLst>
                <a:ext uri="{FF2B5EF4-FFF2-40B4-BE49-F238E27FC236}">
                  <a16:creationId xmlns:a16="http://schemas.microsoft.com/office/drawing/2014/main" id="{859A0E78-BAF6-4EC6-9924-FCB4C8A3D7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0600" y="5638800"/>
              <a:ext cx="38100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sz="1100" i="1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4" name="Rectangle 8">
              <a:extLst>
                <a:ext uri="{FF2B5EF4-FFF2-40B4-BE49-F238E27FC236}">
                  <a16:creationId xmlns:a16="http://schemas.microsoft.com/office/drawing/2014/main" id="{8ABA961F-AC07-48CF-A03A-767020DF7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8800" y="4876800"/>
              <a:ext cx="2438400" cy="762000"/>
            </a:xfrm>
            <a:prstGeom prst="rect">
              <a:avLst/>
            </a:prstGeom>
            <a:solidFill>
              <a:srgbClr val="E5F5FF"/>
            </a:solidFill>
            <a:ln w="1905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sz="1100" i="1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5" name="Text Box 9">
              <a:extLst>
                <a:ext uri="{FF2B5EF4-FFF2-40B4-BE49-F238E27FC236}">
                  <a16:creationId xmlns:a16="http://schemas.microsoft.com/office/drawing/2014/main" id="{428BCF1A-75DC-4D8B-A8D7-B8E2DC30F7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401" y="5638799"/>
              <a:ext cx="381001" cy="449182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sz="1100" dirty="0">
                  <a:solidFill>
                    <a:srgbClr val="000000"/>
                  </a:solidFill>
                  <a:latin typeface="Arial" pitchFamily="34" charset="0"/>
                </a:rPr>
                <a:t>2</a:t>
              </a:r>
            </a:p>
          </p:txBody>
        </p:sp>
        <p:sp>
          <p:nvSpPr>
            <p:cNvPr id="26" name="Text Box 10">
              <a:extLst>
                <a:ext uri="{FF2B5EF4-FFF2-40B4-BE49-F238E27FC236}">
                  <a16:creationId xmlns:a16="http://schemas.microsoft.com/office/drawing/2014/main" id="{22BA2087-9EE8-4005-A593-5A6A9E737B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599" y="5638799"/>
              <a:ext cx="381001" cy="449182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sz="1100">
                  <a:solidFill>
                    <a:srgbClr val="000000"/>
                  </a:solidFill>
                  <a:latin typeface="Arial" pitchFamily="34" charset="0"/>
                </a:rPr>
                <a:t>6</a:t>
              </a:r>
            </a:p>
          </p:txBody>
        </p:sp>
        <p:sp>
          <p:nvSpPr>
            <p:cNvPr id="27" name="Text Box 11">
              <a:extLst>
                <a:ext uri="{FF2B5EF4-FFF2-40B4-BE49-F238E27FC236}">
                  <a16:creationId xmlns:a16="http://schemas.microsoft.com/office/drawing/2014/main" id="{02B27286-DC0B-4A8D-A234-EE16F6255F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300" y="4632829"/>
              <a:ext cx="838201" cy="449182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sz="1100" dirty="0">
                  <a:solidFill>
                    <a:srgbClr val="000000"/>
                  </a:solidFill>
                  <a:latin typeface="Arial" pitchFamily="34" charset="0"/>
                </a:rPr>
                <a:t>0.25</a:t>
              </a:r>
            </a:p>
          </p:txBody>
        </p:sp>
        <p:sp>
          <p:nvSpPr>
            <p:cNvPr id="28" name="Line 12">
              <a:extLst>
                <a:ext uri="{FF2B5EF4-FFF2-40B4-BE49-F238E27FC236}">
                  <a16:creationId xmlns:a16="http://schemas.microsoft.com/office/drawing/2014/main" id="{44594B30-7DAD-45E3-8696-6CB20FE09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4400" y="4876800"/>
              <a:ext cx="1524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sz="1100" i="1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 Box 17">
                  <a:extLst>
                    <a:ext uri="{FF2B5EF4-FFF2-40B4-BE49-F238E27FC236}">
                      <a16:creationId xmlns:a16="http://schemas.microsoft.com/office/drawing/2014/main" id="{9F0BFF61-5F01-400B-BCB4-1DF69C86C43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72001" y="5562601"/>
                  <a:ext cx="381001" cy="449182"/>
                </a:xfrm>
                <a:prstGeom prst="rect">
                  <a:avLst/>
                </a:prstGeom>
                <a:noFill/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i="1" dirty="0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29" name="Text Box 17">
                  <a:extLst>
                    <a:ext uri="{FF2B5EF4-FFF2-40B4-BE49-F238E27FC236}">
                      <a16:creationId xmlns:a16="http://schemas.microsoft.com/office/drawing/2014/main" id="{9F0BFF61-5F01-400B-BCB4-1DF69C86C4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72001" y="5562601"/>
                  <a:ext cx="381001" cy="449182"/>
                </a:xfrm>
                <a:prstGeom prst="rect">
                  <a:avLst/>
                </a:prstGeom>
                <a:blipFill>
                  <a:blip r:embed="rId5"/>
                  <a:stretch>
                    <a:fillRect l="-52778" r="-36111" b="-4651"/>
                  </a:stretch>
                </a:blipFill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 Box 18">
                  <a:extLst>
                    <a:ext uri="{FF2B5EF4-FFF2-40B4-BE49-F238E27FC236}">
                      <a16:creationId xmlns:a16="http://schemas.microsoft.com/office/drawing/2014/main" id="{EC522EB2-58C3-4F32-BAEA-02A39E2BB5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0999" y="3962400"/>
                  <a:ext cx="762000" cy="449182"/>
                </a:xfrm>
                <a:prstGeom prst="rect">
                  <a:avLst/>
                </a:prstGeom>
                <a:noFill/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1100" i="1" dirty="0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30" name="Text Box 18">
                  <a:extLst>
                    <a:ext uri="{FF2B5EF4-FFF2-40B4-BE49-F238E27FC236}">
                      <a16:creationId xmlns:a16="http://schemas.microsoft.com/office/drawing/2014/main" id="{EC522EB2-58C3-4F32-BAEA-02A39E2BB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0999" y="3962400"/>
                  <a:ext cx="762000" cy="449182"/>
                </a:xfrm>
                <a:prstGeom prst="rect">
                  <a:avLst/>
                </a:prstGeom>
                <a:blipFill>
                  <a:blip r:embed="rId6"/>
                  <a:stretch>
                    <a:fillRect l="-2817" b="-4651"/>
                  </a:stretch>
                </a:blipFill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 Box 22">
              <a:extLst>
                <a:ext uri="{FF2B5EF4-FFF2-40B4-BE49-F238E27FC236}">
                  <a16:creationId xmlns:a16="http://schemas.microsoft.com/office/drawing/2014/main" id="{F517BCDB-9D9D-4686-9E3C-3137C5609F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0" y="5638799"/>
              <a:ext cx="381001" cy="449182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sz="1100">
                  <a:solidFill>
                    <a:srgbClr val="000000"/>
                  </a:solidFill>
                  <a:latin typeface="Arial" pitchFamily="34" charset="0"/>
                </a:rPr>
                <a:t>3</a:t>
              </a:r>
            </a:p>
          </p:txBody>
        </p:sp>
        <p:sp>
          <p:nvSpPr>
            <p:cNvPr id="32" name="Text Box 23">
              <a:extLst>
                <a:ext uri="{FF2B5EF4-FFF2-40B4-BE49-F238E27FC236}">
                  <a16:creationId xmlns:a16="http://schemas.microsoft.com/office/drawing/2014/main" id="{02CBDAC1-A53C-401B-9B09-12D3DD64F6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0" y="5638799"/>
              <a:ext cx="381001" cy="449182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sz="1100">
                  <a:solidFill>
                    <a:srgbClr val="000000"/>
                  </a:solidFill>
                  <a:latin typeface="Arial" pitchFamily="34" charset="0"/>
                </a:rPr>
                <a:t>5</a:t>
              </a:r>
            </a:p>
          </p:txBody>
        </p:sp>
        <p:sp>
          <p:nvSpPr>
            <p:cNvPr id="33" name="Text Box 24">
              <a:extLst>
                <a:ext uri="{FF2B5EF4-FFF2-40B4-BE49-F238E27FC236}">
                  <a16:creationId xmlns:a16="http://schemas.microsoft.com/office/drawing/2014/main" id="{906D92DB-1747-4C3D-ADA3-01048EC17B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5601" y="5638799"/>
              <a:ext cx="381001" cy="449182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sz="1100">
                  <a:solidFill>
                    <a:srgbClr val="000000"/>
                  </a:solidFill>
                  <a:latin typeface="Arial" pitchFamily="34" charset="0"/>
                </a:rPr>
                <a:t>4</a:t>
              </a:r>
            </a:p>
          </p:txBody>
        </p:sp>
        <p:sp>
          <p:nvSpPr>
            <p:cNvPr id="34" name="Rectangle 25">
              <a:extLst>
                <a:ext uri="{FF2B5EF4-FFF2-40B4-BE49-F238E27FC236}">
                  <a16:creationId xmlns:a16="http://schemas.microsoft.com/office/drawing/2014/main" id="{62D25B44-A760-4322-87A5-AE11083D7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400" y="4876800"/>
              <a:ext cx="1219200" cy="762000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sz="1100" i="1" kern="0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sp>
        <p:nvSpPr>
          <p:cNvPr id="35" name="Oval 26">
            <a:extLst>
              <a:ext uri="{FF2B5EF4-FFF2-40B4-BE49-F238E27FC236}">
                <a16:creationId xmlns:a16="http://schemas.microsoft.com/office/drawing/2014/main" id="{B6578860-3AF4-4694-AE75-BEB910793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4484" y="2786063"/>
            <a:ext cx="387341" cy="393295"/>
          </a:xfrm>
          <a:prstGeom prst="ellipse">
            <a:avLst/>
          </a:prstGeom>
          <a:noFill/>
          <a:ln w="19050" algn="ctr">
            <a:solidFill>
              <a:srgbClr val="008000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en-US" sz="1600" i="1" ker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6" name="Line 27">
            <a:extLst>
              <a:ext uri="{FF2B5EF4-FFF2-40B4-BE49-F238E27FC236}">
                <a16:creationId xmlns:a16="http://schemas.microsoft.com/office/drawing/2014/main" id="{D2C6661E-6AB4-4B7D-B5D4-AC8243E461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00688" y="3160351"/>
            <a:ext cx="799361" cy="808313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en-US" sz="1600" i="1" ker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17385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Exponential Distribution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720960" y="1219200"/>
            <a:ext cx="748578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4007" tIns="32004" rIns="64007" bIns="32004" numCol="1" anchor="t" anchorCtr="0" compatLnSpc="1">
            <a:prstTxWarp prst="textNoShape">
              <a:avLst/>
            </a:prstTxWarp>
          </a:bodyPr>
          <a:lstStyle/>
          <a:p>
            <a:pPr defTabSz="639366">
              <a:lnSpc>
                <a:spcPct val="150000"/>
              </a:lnSpc>
              <a:buClr>
                <a:srgbClr val="3333CC"/>
              </a:buClr>
              <a:buSzPct val="60000"/>
              <a:defRPr/>
            </a:pPr>
            <a:r>
              <a:rPr lang="en-US" sz="1200" kern="0" dirty="0">
                <a:solidFill>
                  <a:srgbClr val="000000"/>
                </a:solidFill>
                <a:latin typeface="Helvetica Light"/>
              </a:rPr>
              <a:t>Often used to model the </a:t>
            </a:r>
            <a:r>
              <a:rPr lang="en-US" sz="1200" kern="0" dirty="0">
                <a:solidFill>
                  <a:srgbClr val="0000FF"/>
                </a:solidFill>
                <a:latin typeface="Helvetica Light"/>
              </a:rPr>
              <a:t>length of time between the occurrence of two successive events </a:t>
            </a:r>
            <a:r>
              <a:rPr lang="en-US" sz="1200" kern="0" dirty="0">
                <a:solidFill>
                  <a:srgbClr val="000000"/>
                </a:solidFill>
                <a:latin typeface="Helvetica Light"/>
              </a:rPr>
              <a:t>(the </a:t>
            </a:r>
            <a:r>
              <a:rPr lang="en-US" sz="1200" kern="0" dirty="0">
                <a:solidFill>
                  <a:srgbClr val="0000FF"/>
                </a:solidFill>
                <a:latin typeface="Helvetica Light"/>
              </a:rPr>
              <a:t>interarrival times</a:t>
            </a:r>
            <a:r>
              <a:rPr lang="en-US" sz="1200" kern="0" dirty="0">
                <a:solidFill>
                  <a:srgbClr val="000000"/>
                </a:solidFill>
                <a:latin typeface="Helvetica Light"/>
              </a:rPr>
              <a:t>)</a:t>
            </a:r>
          </a:p>
          <a:p>
            <a:pPr defTabSz="639366">
              <a:lnSpc>
                <a:spcPct val="150000"/>
              </a:lnSpc>
              <a:buClr>
                <a:srgbClr val="3333CC"/>
              </a:buClr>
              <a:buSzPct val="60000"/>
              <a:defRPr/>
            </a:pPr>
            <a:endParaRPr lang="en-US" sz="1200" kern="0" dirty="0">
              <a:solidFill>
                <a:srgbClr val="000000"/>
              </a:solidFill>
              <a:latin typeface="Helvetica Light"/>
            </a:endParaRPr>
          </a:p>
          <a:p>
            <a:pPr defTabSz="639366">
              <a:lnSpc>
                <a:spcPct val="150000"/>
              </a:lnSpc>
              <a:buClr>
                <a:srgbClr val="3333CC"/>
              </a:buClr>
              <a:buSzPct val="60000"/>
              <a:defRPr/>
            </a:pPr>
            <a:r>
              <a:rPr lang="en-US" sz="1200" kern="0" dirty="0">
                <a:solidFill>
                  <a:srgbClr val="000000"/>
                </a:solidFill>
                <a:latin typeface="Helvetica Light"/>
              </a:rPr>
              <a:t>Examples: </a:t>
            </a:r>
          </a:p>
          <a:p>
            <a:pPr marL="285750" indent="-285750" defTabSz="639366">
              <a:lnSpc>
                <a:spcPct val="150000"/>
              </a:lnSpc>
              <a:buClr>
                <a:srgbClr val="3333CC"/>
              </a:buClr>
              <a:buSzPct val="60000"/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Helvetica Light"/>
              </a:rPr>
              <a:t>Time between two successive trucks arriving at an unloading dock</a:t>
            </a:r>
          </a:p>
          <a:p>
            <a:pPr marL="285750" indent="-285750" defTabSz="639366">
              <a:lnSpc>
                <a:spcPct val="150000"/>
              </a:lnSpc>
              <a:buClr>
                <a:srgbClr val="3333CC"/>
              </a:buClr>
              <a:buSzPct val="60000"/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Helvetica Light"/>
              </a:rPr>
              <a:t>Time between two successive transactions at an ATM Machine</a:t>
            </a:r>
          </a:p>
          <a:p>
            <a:pPr marL="285750" indent="-285750" defTabSz="639366">
              <a:lnSpc>
                <a:spcPct val="150000"/>
              </a:lnSpc>
              <a:buClr>
                <a:srgbClr val="3333CC"/>
              </a:buClr>
              <a:buSzPct val="60000"/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Helvetica Light"/>
              </a:rPr>
              <a:t>Time between two successive phone calls to the main operator</a:t>
            </a:r>
          </a:p>
          <a:p>
            <a:pPr marL="285750" indent="-285750" defTabSz="639366">
              <a:lnSpc>
                <a:spcPct val="150000"/>
              </a:lnSpc>
              <a:buClr>
                <a:srgbClr val="3333CC"/>
              </a:buClr>
              <a:buSzPct val="60000"/>
              <a:buFont typeface="Arial" panose="020B0604020202020204" pitchFamily="34" charset="0"/>
              <a:buChar char="•"/>
              <a:defRPr/>
            </a:pPr>
            <a:endParaRPr lang="en-US" sz="1200" kern="0" dirty="0">
              <a:solidFill>
                <a:srgbClr val="000000"/>
              </a:solidFill>
              <a:latin typeface="Helvetica Light"/>
            </a:endParaRPr>
          </a:p>
          <a:p>
            <a:pPr defTabSz="639366">
              <a:lnSpc>
                <a:spcPct val="150000"/>
              </a:lnSpc>
              <a:buClr>
                <a:srgbClr val="3333CC"/>
              </a:buClr>
              <a:buSzPct val="60000"/>
              <a:defRPr/>
            </a:pPr>
            <a:r>
              <a:rPr lang="en-US" sz="1200" kern="0" dirty="0">
                <a:solidFill>
                  <a:srgbClr val="000000"/>
                </a:solidFill>
                <a:latin typeface="Helvetica Light"/>
              </a:rPr>
              <a:t>Note: in many cases, service times and waiting times are exponentially distributed.</a:t>
            </a:r>
          </a:p>
        </p:txBody>
      </p:sp>
    </p:spTree>
    <p:extLst>
      <p:ext uri="{BB962C8B-B14F-4D97-AF65-F5344CB8AC3E}">
        <p14:creationId xmlns:p14="http://schemas.microsoft.com/office/powerpoint/2010/main" val="3543104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77" name="Rectangle 2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Exponential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FEEF9D6-46C9-48B9-9938-B09529ECA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79092"/>
                <a:ext cx="7958544" cy="2174797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A random variable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 is an </a:t>
                </a:r>
                <a:r>
                  <a:rPr lang="en-US" sz="1200" dirty="0">
                    <a:solidFill>
                      <a:srgbClr val="C00000"/>
                    </a:solidFill>
                    <a:latin typeface="Helvetica Light" panose="020B0403020202020204"/>
                  </a:rPr>
                  <a:t>exponential</a:t>
                </a:r>
                <a:r>
                  <a:rPr lang="en-US" sz="1200" i="1" dirty="0">
                    <a:solidFill>
                      <a:srgbClr val="000000"/>
                    </a:solidFill>
                    <a:latin typeface="Helvetica Light" panose="020B0403020202020204"/>
                  </a:rPr>
                  <a:t> 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random variable with parameter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, for some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: </a:t>
                </a: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200" b="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1200" b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1200" b="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b="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1200" b="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b="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where:</a:t>
                </a:r>
              </a:p>
              <a:p>
                <a:pPr algn="just">
                  <a:lnSpc>
                    <a:spcPct val="100000"/>
                  </a:lnSpc>
                  <a:buClr>
                    <a:srgbClr val="3333CC"/>
                  </a:buClr>
                </a:pP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: the average number of events in a unit of the interval (the rate of occurrence of the events) </a:t>
                </a:r>
              </a:p>
              <a:p>
                <a:pPr algn="just">
                  <a:lnSpc>
                    <a:spcPct val="100000"/>
                  </a:lnSpc>
                  <a:buClr>
                    <a:srgbClr val="3333CC"/>
                  </a:buClr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: the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interval of time or space 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over which events occur (e.g., a specific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time duration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,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area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, or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volume)</a:t>
                </a: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algn="just">
                  <a:lnSpc>
                    <a:spcPct val="150000"/>
                  </a:lnSpc>
                  <a:buClr>
                    <a:srgbClr val="3333CC"/>
                  </a:buClr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FEEF9D6-46C9-48B9-9938-B09529ECA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2"/>
                <a:ext cx="7958544" cy="2174797"/>
              </a:xfr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29360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Exponential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B42118-6621-C209-CD4D-EA624276D071}"/>
                  </a:ext>
                </a:extLst>
              </p:cNvPr>
              <p:cNvSpPr txBox="1"/>
              <p:nvPr/>
            </p:nvSpPr>
            <p:spPr>
              <a:xfrm>
                <a:off x="666206" y="1238619"/>
                <a:ext cx="7451646" cy="874663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defTabSz="639366">
                  <a:buClr>
                    <a:srgbClr val="3333CC"/>
                  </a:buClr>
                  <a:buSzPct val="60000"/>
                </a:pP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Remark: </a:t>
                </a:r>
                <a:r>
                  <a:rPr lang="en-US" sz="1200" kern="0" dirty="0">
                    <a:solidFill>
                      <a:srgbClr val="000000"/>
                    </a:solidFill>
                    <a:latin typeface="Helvetica Light"/>
                  </a:rPr>
                  <a:t>The </a:t>
                </a:r>
                <a:r>
                  <a:rPr lang="en-US" sz="1200" kern="0" dirty="0">
                    <a:solidFill>
                      <a:srgbClr val="0000FF"/>
                    </a:solidFill>
                    <a:latin typeface="Helvetica Light"/>
                  </a:rPr>
                  <a:t>CDF</a:t>
                </a:r>
                <a:r>
                  <a:rPr lang="en-US" sz="1200" kern="0" dirty="0">
                    <a:solidFill>
                      <a:srgbClr val="000000"/>
                    </a:solidFill>
                    <a:latin typeface="Helvetica Light"/>
                  </a:rPr>
                  <a:t> of an exponential random variable is:</a:t>
                </a:r>
                <a:endParaRPr lang="en-US" sz="1200" dirty="0">
                  <a:solidFill>
                    <a:srgbClr val="0000FF"/>
                  </a:solidFill>
                  <a:latin typeface="Helvetica Light"/>
                </a:endParaRPr>
              </a:p>
              <a:p>
                <a:pPr defTabSz="639366">
                  <a:buClr>
                    <a:srgbClr val="3333CC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  <a:p>
                <a:pPr defTabSz="639366">
                  <a:buClr>
                    <a:srgbClr val="3333CC"/>
                  </a:buClr>
                  <a:buSzPct val="60000"/>
                </a:pPr>
                <a:r>
                  <a:rPr kumimoji="0" lang="en-US" altLang="en-US" sz="1200" i="0" u="none" strike="noStrike" cap="none" normalizeH="0" baseline="0" dirty="0">
                    <a:ln>
                      <a:noFill/>
                    </a:ln>
                    <a:effectLst/>
                    <a:latin typeface="Helvetica Light" panose="020B0403020202020204"/>
                  </a:rPr>
                  <a:t>In 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pexp</m:t>
                    </m:r>
                    <m: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alt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B42118-6621-C209-CD4D-EA624276D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06" y="1238619"/>
                <a:ext cx="7451646" cy="874663"/>
              </a:xfrm>
              <a:prstGeom prst="rect">
                <a:avLst/>
              </a:prstGeom>
              <a:blipFill>
                <a:blip r:embed="rId2"/>
                <a:stretch>
                  <a:fillRect t="-60274" b="-993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4">
                <a:extLst>
                  <a:ext uri="{FF2B5EF4-FFF2-40B4-BE49-F238E27FC236}">
                    <a16:creationId xmlns:a16="http://schemas.microsoft.com/office/drawing/2014/main" id="{B3E6205F-944F-B6EF-134C-F4082495AB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206" y="2411357"/>
                <a:ext cx="7451646" cy="972740"/>
              </a:xfrm>
              <a:prstGeom prst="rect">
                <a:avLst/>
              </a:prstGeom>
              <a:solidFill>
                <a:srgbClr val="E5F5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64007" tIns="32004" rIns="64007" bIns="32004"/>
              <a:lstStyle/>
              <a:p>
                <a:pPr defTabSz="639366">
                  <a:lnSpc>
                    <a:spcPct val="150000"/>
                  </a:lnSpc>
                  <a:buClr>
                    <a:srgbClr val="3333CC"/>
                  </a:buClr>
                  <a:buSzPct val="60000"/>
                </a:pP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Remark: 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is an exponential random variable with parameter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then its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mean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and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variance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are:</a:t>
                </a:r>
              </a:p>
              <a:p>
                <a:pPr defTabSz="639366">
                  <a:lnSpc>
                    <a:spcPct val="150000"/>
                  </a:lnSpc>
                  <a:buClr>
                    <a:srgbClr val="3333CC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008000"/>
                  </a:solidFill>
                  <a:latin typeface="Helvetica Light"/>
                </a:endParaRPr>
              </a:p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	</a:t>
                </a:r>
              </a:p>
              <a:p>
                <a:pPr defTabSz="639366">
                  <a:buClr>
                    <a:srgbClr val="3333CC"/>
                  </a:buClr>
                  <a:buSzPct val="60000"/>
                </a:pPr>
                <a:endParaRPr lang="en-US" sz="1200" i="1" dirty="0"/>
              </a:p>
              <a:p>
                <a:pPr defTabSz="639366">
                  <a:buClr>
                    <a:srgbClr val="3333CC"/>
                  </a:buClr>
                  <a:buSzPct val="60000"/>
                </a:pPr>
                <a:endParaRPr lang="en-US" sz="1200" dirty="0">
                  <a:solidFill>
                    <a:srgbClr val="000000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3" name="Rectangle 4">
                <a:extLst>
                  <a:ext uri="{FF2B5EF4-FFF2-40B4-BE49-F238E27FC236}">
                    <a16:creationId xmlns:a16="http://schemas.microsoft.com/office/drawing/2014/main" id="{B3E6205F-944F-B6EF-134C-F4082495AB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6206" y="2411357"/>
                <a:ext cx="7451646" cy="972740"/>
              </a:xfrm>
              <a:prstGeom prst="rect">
                <a:avLst/>
              </a:prstGeom>
              <a:blipFill>
                <a:blip r:embed="rId3"/>
                <a:stretch>
                  <a:fillRect l="-3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357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700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A1E54BF-93BC-4AD1-83F5-C8903CED01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Customers arrive at the service counter at the rate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per hour.  What is the probability that the inter-arrival time between two customers is less than three minutes?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400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A1E54BF-93BC-4AD1-83F5-C8903CED01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5775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700" dirty="0"/>
              <a:t>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73665" name="Object 1"/>
              <p:cNvSpPr txBox="1"/>
              <p:nvPr/>
            </p:nvSpPr>
            <p:spPr bwMode="auto">
              <a:xfrm>
                <a:off x="728663" y="1453228"/>
                <a:ext cx="6040040" cy="14485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=15</m:t>
                              </m:r>
                              <m:r>
                                <m:rPr>
                                  <m:nor/>
                                </m:rPr>
                                <a:rPr lang="en-US" sz="120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nor/>
                                </m:rPr>
                                <a:rPr lang="en-US" sz="120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hr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hr</m:t>
                              </m:r>
                            </m:e>
                          </m:eqAr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br>
                  <a:rPr lang="en-US" sz="1200" i="1" dirty="0">
                    <a:solidFill>
                      <a:srgbClr val="008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−0.75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=0.5276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</a:endParaRPr>
              </a:p>
            </p:txBody>
          </p:sp>
        </mc:Choice>
        <mc:Fallback>
          <p:sp>
            <p:nvSpPr>
              <p:cNvPr id="2673665" name="Object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8663" y="1453228"/>
                <a:ext cx="6040040" cy="14485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3D1ADA9-F077-06A4-AF7A-FF9C0BFC999E}"/>
              </a:ext>
            </a:extLst>
          </p:cNvPr>
          <p:cNvSpPr txBox="1"/>
          <p:nvPr/>
        </p:nvSpPr>
        <p:spPr>
          <a:xfrm>
            <a:off x="3807823" y="2337922"/>
            <a:ext cx="15283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 </a:t>
            </a:r>
            <a:r>
              <a:rPr kumimoji="0" lang="en-US" altLang="en-US" sz="11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pexp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(0.05,15)</a:t>
            </a:r>
            <a:r>
              <a:rPr kumimoji="0" lang="en-US" altLang="en-US" sz="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512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11"/>
          <p:cNvSpPr>
            <a:spLocks noGrp="1" noChangeArrowheads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Continuous Random Variables</a:t>
            </a:r>
          </a:p>
        </p:txBody>
      </p:sp>
    </p:spTree>
    <p:extLst>
      <p:ext uri="{BB962C8B-B14F-4D97-AF65-F5344CB8AC3E}">
        <p14:creationId xmlns:p14="http://schemas.microsoft.com/office/powerpoint/2010/main" val="3116595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4F518D7-044C-49F1-969C-37D84C285B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  <a:sym typeface="Arial" pitchFamily="34" charset="0"/>
                  </a:rPr>
                  <a:t>A company that receives most of its orders by telephone conducted a study to determine how long customers were willing to wait on hold before ordering a product. The length of waiting time was found to be a variable best approximated by an exponential distribution with a mean waiting time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  <a:sym typeface="Arial" pitchFamily="34" charset="0"/>
                  </a:rPr>
                  <a:t> minutes. What proportion of customers having to wait more than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4.5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  <a:sym typeface="Arial" pitchFamily="34" charset="0"/>
                  </a:rPr>
                  <a:t> minutes before placing an order?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400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4F518D7-044C-49F1-969C-37D84C285B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7897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72610" name="Object 2"/>
              <p:cNvSpPr txBox="1"/>
              <p:nvPr/>
            </p:nvSpPr>
            <p:spPr bwMode="auto">
              <a:xfrm>
                <a:off x="339328" y="1412001"/>
                <a:ext cx="4141708" cy="1581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</m:oMath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=4.5 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</m:oMath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nor/>
                            </m:r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4.5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−1.5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=0.2231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2372610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9328" y="1412001"/>
                <a:ext cx="4141708" cy="15812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000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739938" y="1086523"/>
                <a:ext cx="4878466" cy="3693319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ct val="50000"/>
                  </a:spcAft>
                  <a:buClr>
                    <a:srgbClr val="3333CC"/>
                  </a:buClr>
                </a:pPr>
                <a:r>
                  <a:rPr lang="en-GB" sz="1200" dirty="0">
                    <a:solidFill>
                      <a:srgbClr val="0000FF"/>
                    </a:solidFill>
                    <a:latin typeface="Helvetica Light"/>
                  </a:rPr>
                  <a:t>Most important </a:t>
                </a:r>
                <a:r>
                  <a:rPr lang="en-GB" sz="1200" dirty="0">
                    <a:latin typeface="Helvetica Light"/>
                  </a:rPr>
                  <a:t>distribution in </a:t>
                </a:r>
                <a:r>
                  <a:rPr lang="en-GB" sz="1200" dirty="0">
                    <a:solidFill>
                      <a:srgbClr val="0000FF"/>
                    </a:solidFill>
                    <a:latin typeface="Helvetica Light"/>
                  </a:rPr>
                  <a:t>statistics</a:t>
                </a:r>
                <a:r>
                  <a:rPr lang="en-GB" sz="1200" dirty="0">
                    <a:solidFill>
                      <a:srgbClr val="000000"/>
                    </a:solidFill>
                    <a:latin typeface="Helvetica Light"/>
                  </a:rPr>
                  <a:t> </a:t>
                </a:r>
                <a:r>
                  <a:rPr lang="en-GB" sz="1200" dirty="0">
                    <a:latin typeface="Helvetica Light"/>
                  </a:rPr>
                  <a:t>(also called </a:t>
                </a:r>
                <a:r>
                  <a:rPr lang="en-GB" sz="1200" dirty="0">
                    <a:solidFill>
                      <a:srgbClr val="000000"/>
                    </a:solidFill>
                    <a:latin typeface="Helvetica Light"/>
                  </a:rPr>
                  <a:t>“</a:t>
                </a:r>
                <a:r>
                  <a:rPr lang="en-GB" sz="1200" dirty="0">
                    <a:solidFill>
                      <a:srgbClr val="0000FF"/>
                    </a:solidFill>
                    <a:latin typeface="Helvetica Light"/>
                  </a:rPr>
                  <a:t>Gaussian</a:t>
                </a:r>
                <a:r>
                  <a:rPr lang="en-GB" sz="1200" dirty="0">
                    <a:solidFill>
                      <a:srgbClr val="000000"/>
                    </a:solidFill>
                    <a:latin typeface="Helvetica Light"/>
                  </a:rPr>
                  <a:t>”)</a:t>
                </a:r>
              </a:p>
              <a:p>
                <a:pPr marL="171450" indent="-171450">
                  <a:spcAft>
                    <a:spcPct val="50000"/>
                  </a:spcAft>
                  <a:buClr>
                    <a:srgbClr val="3333CC"/>
                  </a:buClr>
                  <a:buFont typeface="Arial" panose="020B0604020202020204" pitchFamily="34" charset="0"/>
                  <a:buChar char="•"/>
                </a:pPr>
                <a:r>
                  <a:rPr lang="en-GB" sz="1200" dirty="0">
                    <a:latin typeface="Helvetica Light"/>
                  </a:rPr>
                  <a:t>Often occurs, e.g., heights, IQ, returns, errors </a:t>
                </a:r>
              </a:p>
              <a:p>
                <a:pPr marL="171450" indent="-171450">
                  <a:spcAft>
                    <a:spcPct val="50000"/>
                  </a:spcAft>
                  <a:buClr>
                    <a:srgbClr val="3333CC"/>
                  </a:buClr>
                  <a:buFont typeface="Arial" panose="020B0604020202020204" pitchFamily="34" charset="0"/>
                  <a:buChar char="•"/>
                </a:pPr>
                <a:r>
                  <a:rPr lang="en-GB" sz="1200" dirty="0">
                    <a:latin typeface="Helvetica Light"/>
                  </a:rPr>
                  <a:t>Used to approximate others (even discrete), e.g., Binomial</a:t>
                </a:r>
              </a:p>
              <a:p>
                <a:pPr marL="171450" indent="-171450">
                  <a:spcAft>
                    <a:spcPct val="50000"/>
                  </a:spcAft>
                  <a:buClr>
                    <a:srgbClr val="3333CC"/>
                  </a:buClr>
                  <a:buFont typeface="Arial" panose="020B0604020202020204" pitchFamily="34" charset="0"/>
                  <a:buChar char="•"/>
                </a:pPr>
                <a:r>
                  <a:rPr lang="en-GB" sz="1200" dirty="0">
                    <a:latin typeface="Helvetica Light"/>
                  </a:rPr>
                  <a:t>Useful in problems involving large amount of data </a:t>
                </a:r>
              </a:p>
              <a:p>
                <a:pPr>
                  <a:spcAft>
                    <a:spcPct val="50000"/>
                  </a:spcAft>
                  <a:buClr>
                    <a:srgbClr val="3333CC"/>
                  </a:buClr>
                </a:pPr>
                <a:endParaRPr lang="en-GB" sz="1200" dirty="0">
                  <a:latin typeface="Helvetica Light"/>
                </a:endParaRPr>
              </a:p>
              <a:p>
                <a:pPr marL="171450" indent="-171450">
                  <a:spcAft>
                    <a:spcPct val="50000"/>
                  </a:spcAft>
                  <a:buClr>
                    <a:srgbClr val="3333CC"/>
                  </a:buClr>
                  <a:buFont typeface="Arial" panose="020B0604020202020204" pitchFamily="34" charset="0"/>
                  <a:buChar char="•"/>
                </a:pP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Bell Shaped</a:t>
                </a:r>
              </a:p>
              <a:p>
                <a:pPr marL="171450" indent="-171450">
                  <a:spcAft>
                    <a:spcPct val="50000"/>
                  </a:spcAft>
                  <a:buClr>
                    <a:srgbClr val="3333CC"/>
                  </a:buClr>
                  <a:buFont typeface="Arial" panose="020B0604020202020204" pitchFamily="34" charset="0"/>
                  <a:buChar char="•"/>
                </a:pP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Symmetric    </a:t>
                </a:r>
                <a:endParaRPr lang="en-US" sz="1200" dirty="0">
                  <a:solidFill>
                    <a:srgbClr val="0000FF"/>
                  </a:solidFill>
                  <a:latin typeface="Helvetica Light"/>
                </a:endParaRPr>
              </a:p>
              <a:p>
                <a:pPr marL="171450" indent="-171450">
                  <a:spcAft>
                    <a:spcPct val="50000"/>
                  </a:spcAft>
                  <a:buClr>
                    <a:srgbClr val="3333CC"/>
                  </a:buClr>
                  <a:buFont typeface="Arial" panose="020B0604020202020204" pitchFamily="34" charset="0"/>
                  <a:buChar char="•"/>
                </a:pP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Mean = Median = Mode</a:t>
                </a:r>
              </a:p>
              <a:p>
                <a:pPr marL="171450" indent="-171450">
                  <a:spcAft>
                    <a:spcPct val="50000"/>
                  </a:spcAft>
                  <a:buClr>
                    <a:srgbClr val="3333CC"/>
                  </a:buClr>
                  <a:buFont typeface="Arial" panose="020B0604020202020204" pitchFamily="34" charset="0"/>
                  <a:buChar char="•"/>
                </a:pPr>
                <a:endParaRPr lang="en-US" sz="1200" dirty="0">
                  <a:solidFill>
                    <a:srgbClr val="0000FF"/>
                  </a:solidFill>
                  <a:latin typeface="Helvetica Light"/>
                </a:endParaRPr>
              </a:p>
              <a:p>
                <a:pPr marL="171450" indent="-171450">
                  <a:spcAft>
                    <a:spcPct val="50000"/>
                  </a:spcAft>
                  <a:buClr>
                    <a:srgbClr val="3333CC"/>
                  </a:buClr>
                  <a:buFont typeface="Arial" panose="020B0604020202020204" pitchFamily="34" charset="0"/>
                  <a:buChar char="•"/>
                </a:pP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Location</a:t>
                </a: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8F8">
                        <a:lumMod val="25000"/>
                      </a:srgbClr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 </a:t>
                </a: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is determined by the mean,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𝜇</m:t>
                    </m:r>
                  </m:oMath>
                </a14:m>
                <a:endPara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Helvetica Light"/>
                  <a:ea typeface="Cambria Math" panose="02040503050406030204" pitchFamily="18" charset="0"/>
                  <a:cs typeface="+mn-cs"/>
                </a:endParaRPr>
              </a:p>
              <a:p>
                <a:pPr marL="171450" indent="-171450">
                  <a:spcAft>
                    <a:spcPct val="50000"/>
                  </a:spcAft>
                  <a:buClr>
                    <a:srgbClr val="3333CC"/>
                  </a:buClr>
                  <a:buFont typeface="Arial" panose="020B0604020202020204" pitchFamily="34" charset="0"/>
                  <a:buChar char="•"/>
                </a:pP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Spread</a:t>
                </a: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8F8">
                        <a:lumMod val="25000"/>
                      </a:srgbClr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 </a:t>
                </a: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is determined by the standard deviation,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𝜎</m:t>
                    </m:r>
                  </m:oMath>
                </a14:m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8F8">
                        <a:lumMod val="25000"/>
                      </a:srgbClr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 </a:t>
                </a:r>
              </a:p>
              <a:p>
                <a:pPr marL="171450" indent="-171450">
                  <a:spcAft>
                    <a:spcPct val="50000"/>
                  </a:spcAft>
                  <a:buClr>
                    <a:srgbClr val="3333CC"/>
                  </a:buClr>
                  <a:buFont typeface="Arial" panose="020B0604020202020204" pitchFamily="34" charset="0"/>
                  <a:buChar char="•"/>
                </a:pP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8F8">
                        <a:lumMod val="25000"/>
                      </a:srgbClr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The </a:t>
                </a: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random variable </a:t>
                </a: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has an </a:t>
                </a: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infinite range</a:t>
                </a: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−∞</m:t>
                    </m:r>
                  </m:oMath>
                </a14:m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  <a:sym typeface="Symbol" pitchFamily="18" charset="2"/>
                  </a:rPr>
                  <a:t>  </a:t>
                </a: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  <a:sym typeface="Symbol" pitchFamily="18" charset="2"/>
                  </a:rPr>
                  <a:t>to</a:t>
                </a: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+∞</m:t>
                    </m:r>
                  </m:oMath>
                </a14:m>
                <a:endPara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Helvetica Light"/>
                  <a:ea typeface="Cambria Math" panose="02040503050406030204" pitchFamily="18" charset="0"/>
                  <a:cs typeface="+mn-cs"/>
                </a:endParaRPr>
              </a:p>
              <a:p>
                <a:pPr marL="171450" indent="-171450">
                  <a:spcAft>
                    <a:spcPct val="50000"/>
                  </a:spcAft>
                  <a:buClr>
                    <a:srgbClr val="3333CC"/>
                  </a:buClr>
                  <a:buFont typeface="Arial" panose="020B0604020202020204" pitchFamily="34" charset="0"/>
                  <a:buChar char="•"/>
                </a:pP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We use the notation: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𝑁</m:t>
                    </m:r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𝜇</m:t>
                    </m:r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𝜎</m:t>
                    </m:r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en-US" sz="1200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Helvetica Light"/>
                  <a:cs typeface="+mn-cs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38" y="1086523"/>
                <a:ext cx="4878466" cy="3693319"/>
              </a:xfrm>
              <a:prstGeom prst="rect">
                <a:avLst/>
              </a:prstGeom>
              <a:blipFill>
                <a:blip r:embed="rId3"/>
                <a:stretch>
                  <a:fillRect b="-1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212841EC-DC41-4C3C-9758-CC3A3EDAF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Normal Distribution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3C523C-5405-5E66-4459-2BF15CD3ABC2}"/>
              </a:ext>
            </a:extLst>
          </p:cNvPr>
          <p:cNvGrpSpPr/>
          <p:nvPr/>
        </p:nvGrpSpPr>
        <p:grpSpPr>
          <a:xfrm>
            <a:off x="5774377" y="2097414"/>
            <a:ext cx="2740973" cy="1519376"/>
            <a:chOff x="5700428" y="2638612"/>
            <a:chExt cx="2740973" cy="1519376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6A41339-1D32-F598-B40F-880AD5510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028" y="3045161"/>
              <a:ext cx="1072754" cy="858441"/>
            </a:xfrm>
            <a:custGeom>
              <a:avLst/>
              <a:gdLst/>
              <a:ahLst/>
              <a:cxnLst>
                <a:cxn ang="0">
                  <a:pos x="900" y="720"/>
                </a:cxn>
                <a:cxn ang="0">
                  <a:pos x="805" y="712"/>
                </a:cxn>
                <a:cxn ang="0">
                  <a:pos x="758" y="704"/>
                </a:cxn>
                <a:cxn ang="0">
                  <a:pos x="711" y="691"/>
                </a:cxn>
                <a:cxn ang="0">
                  <a:pos x="663" y="675"/>
                </a:cxn>
                <a:cxn ang="0">
                  <a:pos x="615" y="653"/>
                </a:cxn>
                <a:cxn ang="0">
                  <a:pos x="568" y="623"/>
                </a:cxn>
                <a:cxn ang="0">
                  <a:pos x="473" y="540"/>
                </a:cxn>
                <a:cxn ang="0">
                  <a:pos x="378" y="422"/>
                </a:cxn>
                <a:cxn ang="0">
                  <a:pos x="284" y="281"/>
                </a:cxn>
                <a:cxn ang="0">
                  <a:pos x="236" y="209"/>
                </a:cxn>
                <a:cxn ang="0">
                  <a:pos x="189" y="142"/>
                </a:cxn>
                <a:cxn ang="0">
                  <a:pos x="142" y="83"/>
                </a:cxn>
                <a:cxn ang="0">
                  <a:pos x="94" y="38"/>
                </a:cxn>
                <a:cxn ang="0">
                  <a:pos x="47" y="9"/>
                </a:cxn>
                <a:cxn ang="0">
                  <a:pos x="0" y="0"/>
                </a:cxn>
              </a:cxnLst>
              <a:rect l="0" t="0" r="r" b="b"/>
              <a:pathLst>
                <a:path w="901" h="721">
                  <a:moveTo>
                    <a:pt x="900" y="720"/>
                  </a:moveTo>
                  <a:lnTo>
                    <a:pt x="805" y="712"/>
                  </a:lnTo>
                  <a:lnTo>
                    <a:pt x="758" y="704"/>
                  </a:lnTo>
                  <a:lnTo>
                    <a:pt x="711" y="691"/>
                  </a:lnTo>
                  <a:lnTo>
                    <a:pt x="663" y="675"/>
                  </a:lnTo>
                  <a:lnTo>
                    <a:pt x="615" y="653"/>
                  </a:lnTo>
                  <a:lnTo>
                    <a:pt x="568" y="623"/>
                  </a:lnTo>
                  <a:lnTo>
                    <a:pt x="473" y="540"/>
                  </a:lnTo>
                  <a:lnTo>
                    <a:pt x="378" y="422"/>
                  </a:lnTo>
                  <a:lnTo>
                    <a:pt x="284" y="281"/>
                  </a:lnTo>
                  <a:lnTo>
                    <a:pt x="236" y="209"/>
                  </a:lnTo>
                  <a:lnTo>
                    <a:pt x="189" y="142"/>
                  </a:lnTo>
                  <a:lnTo>
                    <a:pt x="142" y="83"/>
                  </a:lnTo>
                  <a:lnTo>
                    <a:pt x="94" y="38"/>
                  </a:lnTo>
                  <a:lnTo>
                    <a:pt x="47" y="9"/>
                  </a:ln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2EE2C4D-784C-452E-0EC6-EC21AA9A4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6178" y="3045161"/>
              <a:ext cx="1072754" cy="858441"/>
            </a:xfrm>
            <a:custGeom>
              <a:avLst/>
              <a:gdLst/>
              <a:ahLst/>
              <a:cxnLst>
                <a:cxn ang="0">
                  <a:pos x="0" y="720"/>
                </a:cxn>
                <a:cxn ang="0">
                  <a:pos x="95" y="712"/>
                </a:cxn>
                <a:cxn ang="0">
                  <a:pos x="142" y="704"/>
                </a:cxn>
                <a:cxn ang="0">
                  <a:pos x="189" y="691"/>
                </a:cxn>
                <a:cxn ang="0">
                  <a:pos x="237" y="675"/>
                </a:cxn>
                <a:cxn ang="0">
                  <a:pos x="284" y="653"/>
                </a:cxn>
                <a:cxn ang="0">
                  <a:pos x="331" y="623"/>
                </a:cxn>
                <a:cxn ang="0">
                  <a:pos x="426" y="540"/>
                </a:cxn>
                <a:cxn ang="0">
                  <a:pos x="521" y="422"/>
                </a:cxn>
                <a:cxn ang="0">
                  <a:pos x="616" y="281"/>
                </a:cxn>
                <a:cxn ang="0">
                  <a:pos x="663" y="209"/>
                </a:cxn>
                <a:cxn ang="0">
                  <a:pos x="710" y="142"/>
                </a:cxn>
                <a:cxn ang="0">
                  <a:pos x="757" y="83"/>
                </a:cxn>
                <a:cxn ang="0">
                  <a:pos x="805" y="38"/>
                </a:cxn>
                <a:cxn ang="0">
                  <a:pos x="852" y="9"/>
                </a:cxn>
                <a:cxn ang="0">
                  <a:pos x="900" y="0"/>
                </a:cxn>
              </a:cxnLst>
              <a:rect l="0" t="0" r="r" b="b"/>
              <a:pathLst>
                <a:path w="901" h="721">
                  <a:moveTo>
                    <a:pt x="0" y="720"/>
                  </a:moveTo>
                  <a:lnTo>
                    <a:pt x="95" y="712"/>
                  </a:lnTo>
                  <a:lnTo>
                    <a:pt x="142" y="704"/>
                  </a:lnTo>
                  <a:lnTo>
                    <a:pt x="189" y="691"/>
                  </a:lnTo>
                  <a:lnTo>
                    <a:pt x="237" y="675"/>
                  </a:lnTo>
                  <a:lnTo>
                    <a:pt x="284" y="653"/>
                  </a:lnTo>
                  <a:lnTo>
                    <a:pt x="331" y="623"/>
                  </a:lnTo>
                  <a:lnTo>
                    <a:pt x="426" y="540"/>
                  </a:lnTo>
                  <a:lnTo>
                    <a:pt x="521" y="422"/>
                  </a:lnTo>
                  <a:lnTo>
                    <a:pt x="616" y="281"/>
                  </a:lnTo>
                  <a:lnTo>
                    <a:pt x="663" y="209"/>
                  </a:lnTo>
                  <a:lnTo>
                    <a:pt x="710" y="142"/>
                  </a:lnTo>
                  <a:lnTo>
                    <a:pt x="757" y="83"/>
                  </a:lnTo>
                  <a:lnTo>
                    <a:pt x="805" y="38"/>
                  </a:lnTo>
                  <a:lnTo>
                    <a:pt x="852" y="9"/>
                  </a:lnTo>
                  <a:lnTo>
                    <a:pt x="900" y="0"/>
                  </a:lnTo>
                </a:path>
              </a:pathLst>
            </a:custGeom>
            <a:noFill/>
            <a:ln w="28575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5" name="Line 8">
              <a:extLst>
                <a:ext uri="{FF2B5EF4-FFF2-40B4-BE49-F238E27FC236}">
                  <a16:creationId xmlns:a16="http://schemas.microsoft.com/office/drawing/2014/main" id="{4AAC2354-61A3-AB76-44CC-DBEF8C8BE2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028" y="3045161"/>
              <a:ext cx="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5F8F08DD-6B01-8F6B-B2E3-067B1D9E1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9028" y="3045161"/>
              <a:ext cx="2253854" cy="9108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64"/>
                </a:cxn>
                <a:cxn ang="0">
                  <a:pos x="1892" y="764"/>
                </a:cxn>
              </a:cxnLst>
              <a:rect l="0" t="0" r="r" b="b"/>
              <a:pathLst>
                <a:path w="1893" h="765">
                  <a:moveTo>
                    <a:pt x="0" y="0"/>
                  </a:moveTo>
                  <a:lnTo>
                    <a:pt x="0" y="764"/>
                  </a:lnTo>
                  <a:lnTo>
                    <a:pt x="1892" y="76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7" name="Line 10">
              <a:extLst>
                <a:ext uri="{FF2B5EF4-FFF2-40B4-BE49-F238E27FC236}">
                  <a16:creationId xmlns:a16="http://schemas.microsoft.com/office/drawing/2014/main" id="{E58F456F-E741-9358-DACA-D9D9E3BEEE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2982058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" name="Line 11">
              <a:extLst>
                <a:ext uri="{FF2B5EF4-FFF2-40B4-BE49-F238E27FC236}">
                  <a16:creationId xmlns:a16="http://schemas.microsoft.com/office/drawing/2014/main" id="{50AC86FF-01B7-D09D-BA8F-1EB3A8854D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073736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9" name="Line 12">
              <a:extLst>
                <a:ext uri="{FF2B5EF4-FFF2-40B4-BE49-F238E27FC236}">
                  <a16:creationId xmlns:a16="http://schemas.microsoft.com/office/drawing/2014/main" id="{4423DFC0-CC22-72AC-1950-2E4874A76C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164224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0" name="Line 13">
              <a:extLst>
                <a:ext uri="{FF2B5EF4-FFF2-40B4-BE49-F238E27FC236}">
                  <a16:creationId xmlns:a16="http://schemas.microsoft.com/office/drawing/2014/main" id="{E52F7081-FB17-8CB2-BC35-A762426FD1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255902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1" name="Line 14">
              <a:extLst>
                <a:ext uri="{FF2B5EF4-FFF2-40B4-BE49-F238E27FC236}">
                  <a16:creationId xmlns:a16="http://schemas.microsoft.com/office/drawing/2014/main" id="{2087A119-E5C6-3904-F04F-1D1C62A37C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346390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6D4EFACC-573F-5E95-4B15-5E9D4B0A66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438067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0409112C-6A4C-67B0-BF69-F8AA01B91D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528555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4" name="Line 17">
              <a:extLst>
                <a:ext uri="{FF2B5EF4-FFF2-40B4-BE49-F238E27FC236}">
                  <a16:creationId xmlns:a16="http://schemas.microsoft.com/office/drawing/2014/main" id="{BCCB4C40-8815-BA1D-C6EC-0F523C48E5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620233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5" name="Line 18">
              <a:extLst>
                <a:ext uri="{FF2B5EF4-FFF2-40B4-BE49-F238E27FC236}">
                  <a16:creationId xmlns:a16="http://schemas.microsoft.com/office/drawing/2014/main" id="{B84971EC-8553-782D-D0FB-3BB4506BEB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710721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6" name="Line 19">
              <a:extLst>
                <a:ext uri="{FF2B5EF4-FFF2-40B4-BE49-F238E27FC236}">
                  <a16:creationId xmlns:a16="http://schemas.microsoft.com/office/drawing/2014/main" id="{A5B9D835-61F7-BA40-C893-C8203E2B07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801208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7" name="Line 20">
              <a:extLst>
                <a:ext uri="{FF2B5EF4-FFF2-40B4-BE49-F238E27FC236}">
                  <a16:creationId xmlns:a16="http://schemas.microsoft.com/office/drawing/2014/main" id="{79543C22-245F-D671-C76F-AAD1FCD326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4794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8" name="Line 21">
              <a:extLst>
                <a:ext uri="{FF2B5EF4-FFF2-40B4-BE49-F238E27FC236}">
                  <a16:creationId xmlns:a16="http://schemas.microsoft.com/office/drawing/2014/main" id="{C581676F-A025-2D55-A599-B89EBFA21A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19766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9" name="Line 22">
              <a:extLst>
                <a:ext uri="{FF2B5EF4-FFF2-40B4-BE49-F238E27FC236}">
                  <a16:creationId xmlns:a16="http://schemas.microsoft.com/office/drawing/2014/main" id="{1196B887-E2E7-5112-870A-2212D9606C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3547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0" name="Line 23">
              <a:extLst>
                <a:ext uri="{FF2B5EF4-FFF2-40B4-BE49-F238E27FC236}">
                  <a16:creationId xmlns:a16="http://schemas.microsoft.com/office/drawing/2014/main" id="{909B673B-81DA-0FCB-5513-58B7195B30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68519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1" name="Line 24">
              <a:extLst>
                <a:ext uri="{FF2B5EF4-FFF2-40B4-BE49-F238E27FC236}">
                  <a16:creationId xmlns:a16="http://schemas.microsoft.com/office/drawing/2014/main" id="{486192B2-4D21-5F7C-A7A6-CA53C9A03D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43491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2" name="Line 25">
              <a:extLst>
                <a:ext uri="{FF2B5EF4-FFF2-40B4-BE49-F238E27FC236}">
                  <a16:creationId xmlns:a16="http://schemas.microsoft.com/office/drawing/2014/main" id="{84286AAB-12B8-6E22-8C8F-3A83A6FDC7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18463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9793044E-6F9E-94DA-57E9-17A5F070A1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3434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14BEA2BA-C284-69E5-13CE-518D093A50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68407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3BA9BB29-D86C-1F0A-7DE2-CAEE73CFE0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42188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7" name="Line 29">
              <a:extLst>
                <a:ext uri="{FF2B5EF4-FFF2-40B4-BE49-F238E27FC236}">
                  <a16:creationId xmlns:a16="http://schemas.microsoft.com/office/drawing/2014/main" id="{7D9372D2-849C-A1A7-2A84-72C93856E6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17159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8" name="Rectangle 30">
              <a:extLst>
                <a:ext uri="{FF2B5EF4-FFF2-40B4-BE49-F238E27FC236}">
                  <a16:creationId xmlns:a16="http://schemas.microsoft.com/office/drawing/2014/main" id="{9B92B8C5-0814-DCD4-15DE-95E14ED81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6882" y="3369011"/>
              <a:ext cx="69056" cy="1381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9" name="Rectangle 31">
              <a:extLst>
                <a:ext uri="{FF2B5EF4-FFF2-40B4-BE49-F238E27FC236}">
                  <a16:creationId xmlns:a16="http://schemas.microsoft.com/office/drawing/2014/main" id="{2E981BAF-3DF8-0BC7-F1C4-FB5BE7392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9406" y="3875028"/>
              <a:ext cx="138113" cy="690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2">
                  <a:extLst>
                    <a:ext uri="{FF2B5EF4-FFF2-40B4-BE49-F238E27FC236}">
                      <a16:creationId xmlns:a16="http://schemas.microsoft.com/office/drawing/2014/main" id="{3A7B378E-5952-B45A-A931-E75B34CC84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77835" y="3764609"/>
                  <a:ext cx="263566" cy="344326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67866" tIns="33338" rIns="67866" bIns="33338">
                  <a:spAutoFit/>
                </a:bodyPr>
                <a:lstStyle/>
                <a:p>
                  <a:pPr marL="0" indent="0">
                    <a:lnSpc>
                      <a:spcPct val="150000"/>
                    </a:lnSpc>
                    <a:spcBef>
                      <a:spcPts val="0"/>
                    </a:spcBef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l-GR" sz="1200" dirty="0">
                    <a:solidFill>
                      <a:srgbClr val="C00000"/>
                    </a:solidFill>
                    <a:latin typeface="Helvetica Light"/>
                    <a:cs typeface="Arial" pitchFamily="34" charset="0"/>
                    <a:sym typeface="Symbol" pitchFamily="18" charset="2"/>
                  </a:endParaRPr>
                </a:p>
              </p:txBody>
            </p:sp>
          </mc:Choice>
          <mc:Fallback xmlns="">
            <p:sp>
              <p:nvSpPr>
                <p:cNvPr id="36" name="Rectangle 32">
                  <a:extLst>
                    <a:ext uri="{FF2B5EF4-FFF2-40B4-BE49-F238E27FC236}">
                      <a16:creationId xmlns:a16="http://schemas.microsoft.com/office/drawing/2014/main" id="{D1CE7690-47BD-5DA9-84CA-DF5869DA6B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77835" y="3764609"/>
                  <a:ext cx="263566" cy="3443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33">
                  <a:extLst>
                    <a:ext uri="{FF2B5EF4-FFF2-40B4-BE49-F238E27FC236}">
                      <a16:creationId xmlns:a16="http://schemas.microsoft.com/office/drawing/2014/main" id="{C31FDD52-2706-97FD-C11E-5DA9890C97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00428" y="2638612"/>
                  <a:ext cx="481254" cy="344326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67866" tIns="33338" rIns="67866" bIns="33338">
                  <a:spAutoFit/>
                </a:bodyPr>
                <a:lstStyle/>
                <a:p>
                  <a:pPr marL="0" indent="0">
                    <a:lnSpc>
                      <a:spcPct val="150000"/>
                    </a:lnSpc>
                    <a:spcBef>
                      <a:spcPts val="0"/>
                    </a:spcBef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  <a:cs typeface="Arial" pitchFamily="34" charset="0"/>
                            <a:sym typeface="Symbol" pitchFamily="18" charset="2"/>
                          </a:rPr>
                          <m:t>𝑓</m:t>
                        </m:r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  <a:cs typeface="Arial" pitchFamily="34" charset="0"/>
                            <a:sym typeface="Symbol" pitchFamily="18" charset="2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  <a:cs typeface="Arial" pitchFamily="34" charset="0"/>
                            <a:sym typeface="Symbol" pitchFamily="18" charset="2"/>
                          </a:rPr>
                          <m:t>𝑥</m:t>
                        </m:r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  <a:cs typeface="Arial" pitchFamily="34" charset="0"/>
                            <a:sym typeface="Symbol" pitchFamily="18" charset="2"/>
                          </a:rPr>
                          <m:t>)</m:t>
                        </m:r>
                      </m:oMath>
                    </m:oMathPara>
                  </a14:m>
                  <a:endParaRPr lang="el-GR" sz="1200" dirty="0">
                    <a:solidFill>
                      <a:srgbClr val="3A7A3A"/>
                    </a:solidFill>
                    <a:latin typeface="Helvetica Light"/>
                    <a:cs typeface="Arial" pitchFamily="34" charset="0"/>
                    <a:sym typeface="Symbol" pitchFamily="18" charset="2"/>
                  </a:endParaRPr>
                </a:p>
              </p:txBody>
            </p:sp>
          </mc:Choice>
          <mc:Fallback xmlns="">
            <p:sp>
              <p:nvSpPr>
                <p:cNvPr id="37" name="Rectangle 33">
                  <a:extLst>
                    <a:ext uri="{FF2B5EF4-FFF2-40B4-BE49-F238E27FC236}">
                      <a16:creationId xmlns:a16="http://schemas.microsoft.com/office/drawing/2014/main" id="{EA13E992-C60C-DDE5-4764-4C93E25AEF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00428" y="2638612"/>
                  <a:ext cx="481254" cy="344326"/>
                </a:xfrm>
                <a:prstGeom prst="rect">
                  <a:avLst/>
                </a:prstGeom>
                <a:blipFill>
                  <a:blip r:embed="rId6"/>
                  <a:stretch>
                    <a:fillRect b="-3571"/>
                  </a:stretch>
                </a:blip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34">
                  <a:extLst>
                    <a:ext uri="{FF2B5EF4-FFF2-40B4-BE49-F238E27FC236}">
                      <a16:creationId xmlns:a16="http://schemas.microsoft.com/office/drawing/2014/main" id="{CC23BA32-FF0D-B462-686D-46E7FF0043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6056" y="3905995"/>
                  <a:ext cx="350044" cy="2519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lIns="67866" tIns="33338" rIns="67866" bIns="33338">
                  <a:spAutoFit/>
                </a:bodyPr>
                <a:lstStyle/>
                <a:p>
                  <a:pPr>
                    <a:spcBef>
                      <a:spcPct val="5000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l-GR" sz="1200" i="1" dirty="0">
                    <a:solidFill>
                      <a:srgbClr val="1C1C1C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38" name="Rectangle 34">
                  <a:extLst>
                    <a:ext uri="{FF2B5EF4-FFF2-40B4-BE49-F238E27FC236}">
                      <a16:creationId xmlns:a16="http://schemas.microsoft.com/office/drawing/2014/main" id="{900F79AC-7C17-5A76-0FF2-9A5116F67B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16056" y="3905995"/>
                  <a:ext cx="350044" cy="251993"/>
                </a:xfrm>
                <a:prstGeom prst="rect">
                  <a:avLst/>
                </a:prstGeom>
                <a:blipFill>
                  <a:blip r:embed="rId7"/>
                  <a:stretch>
                    <a:fillRect b="-4878"/>
                  </a:stretch>
                </a:blip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 Box 35">
                  <a:extLst>
                    <a:ext uri="{FF2B5EF4-FFF2-40B4-BE49-F238E27FC236}">
                      <a16:creationId xmlns:a16="http://schemas.microsoft.com/office/drawing/2014/main" id="{2C55804E-E9BE-23E1-9B9D-26F8022BE26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29178" y="3502361"/>
                  <a:ext cx="342900" cy="27699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l-GR" sz="1200" dirty="0">
                    <a:solidFill>
                      <a:srgbClr val="1C1C1C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39" name="Text Box 35">
                  <a:extLst>
                    <a:ext uri="{FF2B5EF4-FFF2-40B4-BE49-F238E27FC236}">
                      <a16:creationId xmlns:a16="http://schemas.microsoft.com/office/drawing/2014/main" id="{D393CEA2-EE6B-9C21-3C48-55BCAB330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29178" y="3502361"/>
                  <a:ext cx="342900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Line 36">
              <a:extLst>
                <a:ext uri="{FF2B5EF4-FFF2-40B4-BE49-F238E27FC236}">
                  <a16:creationId xmlns:a16="http://schemas.microsoft.com/office/drawing/2014/main" id="{F8D310F9-8BBD-C4B1-09C9-44C0DBC85E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72028" y="3502361"/>
              <a:ext cx="4000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">
            <a:extLst>
              <a:ext uri="{FF2B5EF4-FFF2-40B4-BE49-F238E27FC236}">
                <a16:creationId xmlns:a16="http://schemas.microsoft.com/office/drawing/2014/main" id="{2AC4FEC5-5DFC-B92D-3608-7B7244FCD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714" y="1101325"/>
            <a:ext cx="7029760" cy="1813871"/>
          </a:xfrm>
          <a:prstGeom prst="rect">
            <a:avLst/>
          </a:prstGeom>
          <a:solidFill>
            <a:srgbClr val="E5F5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64007" tIns="32004" rIns="64007" bIns="32004"/>
          <a:lstStyle/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sz="1200" dirty="0">
                <a:solidFill>
                  <a:srgbClr val="000000"/>
                </a:solidFill>
                <a:latin typeface="Helvetica Light"/>
              </a:rPr>
              <a:t>	</a:t>
            </a:r>
          </a:p>
          <a:p>
            <a:pPr defTabSz="639366">
              <a:buClr>
                <a:srgbClr val="3333CC"/>
              </a:buClr>
              <a:buSzPct val="60000"/>
            </a:pPr>
            <a:endParaRPr lang="en-US" sz="1200" i="1" dirty="0"/>
          </a:p>
          <a:p>
            <a:pPr defTabSz="639366">
              <a:buClr>
                <a:srgbClr val="3333CC"/>
              </a:buClr>
              <a:buSzPct val="60000"/>
            </a:pPr>
            <a:endParaRPr lang="en-US" sz="1200" dirty="0">
              <a:solidFill>
                <a:srgbClr val="000000"/>
              </a:solidFill>
              <a:latin typeface="Helvetica Light"/>
            </a:endParaRPr>
          </a:p>
        </p:txBody>
      </p:sp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Normal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068" name="Rectangle 4"/>
              <p:cNvSpPr>
                <a:spLocks noChangeArrowheads="1"/>
              </p:cNvSpPr>
              <p:nvPr/>
            </p:nvSpPr>
            <p:spPr bwMode="auto">
              <a:xfrm>
                <a:off x="769621" y="1113235"/>
                <a:ext cx="5568784" cy="18007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64007" tIns="32004" rIns="64007" bIns="32004"/>
              <a:lstStyle/>
              <a:p>
                <a:pPr defTabSz="639366">
                  <a:lnSpc>
                    <a:spcPct val="150000"/>
                  </a:lnSpc>
                  <a:buClr>
                    <a:srgbClr val="3333CC"/>
                  </a:buClr>
                  <a:buSzPct val="60000"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We say that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is a </a:t>
                </a:r>
                <a:r>
                  <a:rPr lang="en-US" sz="1200" dirty="0">
                    <a:solidFill>
                      <a:srgbClr val="C00000"/>
                    </a:solidFill>
                    <a:latin typeface="Helvetica Light"/>
                  </a:rPr>
                  <a:t>normal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random variable (or simply that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is normally distributed) with parameters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if the density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is given by</a:t>
                </a:r>
              </a:p>
              <a:p>
                <a:pPr defTabSz="639366">
                  <a:lnSpc>
                    <a:spcPct val="150000"/>
                  </a:lnSpc>
                  <a:buClr>
                    <a:srgbClr val="3333CC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200" b="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b="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en-US" sz="1200" b="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,  −∞&lt;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&lt;+∞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</a:endParaRPr>
              </a:p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where:	</a:t>
                </a:r>
              </a:p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r>
                  <a:rPr lang="en-US" sz="1200" dirty="0">
                    <a:solidFill>
                      <a:srgbClr val="008000"/>
                    </a:solidFill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sz="1200" b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>
                    <a:solidFill>
                      <a:srgbClr val="C00000"/>
                    </a:solidFill>
                    <a:latin typeface="Helvetica Light"/>
                  </a:rPr>
                  <a:t> 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Euler’s value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≈2.718</m:t>
                    </m:r>
                    <m: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,           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200" b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Pi value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3.14159</m:t>
                    </m:r>
                  </m:oMath>
                </a14:m>
                <a:endParaRPr lang="en-US" sz="1200" dirty="0">
                  <a:solidFill>
                    <a:srgbClr val="000000"/>
                  </a:solidFill>
                  <a:latin typeface="Helvetica Light"/>
                </a:endParaRPr>
              </a:p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	</a:t>
                </a:r>
              </a:p>
              <a:p>
                <a:pPr defTabSz="639366">
                  <a:buClr>
                    <a:srgbClr val="3333CC"/>
                  </a:buClr>
                  <a:buSzPct val="60000"/>
                </a:pPr>
                <a:endParaRPr lang="en-US" sz="1200" i="1" dirty="0"/>
              </a:p>
              <a:p>
                <a:pPr defTabSz="639366">
                  <a:buClr>
                    <a:srgbClr val="3333CC"/>
                  </a:buClr>
                  <a:buSzPct val="60000"/>
                </a:pPr>
                <a:endParaRPr lang="en-US" sz="1200" dirty="0">
                  <a:solidFill>
                    <a:srgbClr val="000000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34406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9621" y="1113235"/>
                <a:ext cx="5568784" cy="1800772"/>
              </a:xfrm>
              <a:prstGeom prst="rect">
                <a:avLst/>
              </a:prstGeom>
              <a:blipFill>
                <a:blip r:embed="rId2"/>
                <a:stretch>
                  <a:fillRect l="-54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CCFB1F1-60DD-C356-6A4D-D95DC7C12117}"/>
              </a:ext>
            </a:extLst>
          </p:cNvPr>
          <p:cNvGrpSpPr/>
          <p:nvPr/>
        </p:nvGrpSpPr>
        <p:grpSpPr>
          <a:xfrm>
            <a:off x="5091820" y="1395820"/>
            <a:ext cx="2740973" cy="1519376"/>
            <a:chOff x="5700428" y="2638612"/>
            <a:chExt cx="2740973" cy="1519376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D3B2105-D648-5403-0B1E-A52170E0F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028" y="3045161"/>
              <a:ext cx="1072754" cy="858441"/>
            </a:xfrm>
            <a:custGeom>
              <a:avLst/>
              <a:gdLst/>
              <a:ahLst/>
              <a:cxnLst>
                <a:cxn ang="0">
                  <a:pos x="900" y="720"/>
                </a:cxn>
                <a:cxn ang="0">
                  <a:pos x="805" y="712"/>
                </a:cxn>
                <a:cxn ang="0">
                  <a:pos x="758" y="704"/>
                </a:cxn>
                <a:cxn ang="0">
                  <a:pos x="711" y="691"/>
                </a:cxn>
                <a:cxn ang="0">
                  <a:pos x="663" y="675"/>
                </a:cxn>
                <a:cxn ang="0">
                  <a:pos x="615" y="653"/>
                </a:cxn>
                <a:cxn ang="0">
                  <a:pos x="568" y="623"/>
                </a:cxn>
                <a:cxn ang="0">
                  <a:pos x="473" y="540"/>
                </a:cxn>
                <a:cxn ang="0">
                  <a:pos x="378" y="422"/>
                </a:cxn>
                <a:cxn ang="0">
                  <a:pos x="284" y="281"/>
                </a:cxn>
                <a:cxn ang="0">
                  <a:pos x="236" y="209"/>
                </a:cxn>
                <a:cxn ang="0">
                  <a:pos x="189" y="142"/>
                </a:cxn>
                <a:cxn ang="0">
                  <a:pos x="142" y="83"/>
                </a:cxn>
                <a:cxn ang="0">
                  <a:pos x="94" y="38"/>
                </a:cxn>
                <a:cxn ang="0">
                  <a:pos x="47" y="9"/>
                </a:cxn>
                <a:cxn ang="0">
                  <a:pos x="0" y="0"/>
                </a:cxn>
              </a:cxnLst>
              <a:rect l="0" t="0" r="r" b="b"/>
              <a:pathLst>
                <a:path w="901" h="721">
                  <a:moveTo>
                    <a:pt x="900" y="720"/>
                  </a:moveTo>
                  <a:lnTo>
                    <a:pt x="805" y="712"/>
                  </a:lnTo>
                  <a:lnTo>
                    <a:pt x="758" y="704"/>
                  </a:lnTo>
                  <a:lnTo>
                    <a:pt x="711" y="691"/>
                  </a:lnTo>
                  <a:lnTo>
                    <a:pt x="663" y="675"/>
                  </a:lnTo>
                  <a:lnTo>
                    <a:pt x="615" y="653"/>
                  </a:lnTo>
                  <a:lnTo>
                    <a:pt x="568" y="623"/>
                  </a:lnTo>
                  <a:lnTo>
                    <a:pt x="473" y="540"/>
                  </a:lnTo>
                  <a:lnTo>
                    <a:pt x="378" y="422"/>
                  </a:lnTo>
                  <a:lnTo>
                    <a:pt x="284" y="281"/>
                  </a:lnTo>
                  <a:lnTo>
                    <a:pt x="236" y="209"/>
                  </a:lnTo>
                  <a:lnTo>
                    <a:pt x="189" y="142"/>
                  </a:lnTo>
                  <a:lnTo>
                    <a:pt x="142" y="83"/>
                  </a:lnTo>
                  <a:lnTo>
                    <a:pt x="94" y="38"/>
                  </a:lnTo>
                  <a:lnTo>
                    <a:pt x="47" y="9"/>
                  </a:ln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21708F0-9FCA-D005-FB62-9B1636EDB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6178" y="3045161"/>
              <a:ext cx="1072754" cy="858441"/>
            </a:xfrm>
            <a:custGeom>
              <a:avLst/>
              <a:gdLst/>
              <a:ahLst/>
              <a:cxnLst>
                <a:cxn ang="0">
                  <a:pos x="0" y="720"/>
                </a:cxn>
                <a:cxn ang="0">
                  <a:pos x="95" y="712"/>
                </a:cxn>
                <a:cxn ang="0">
                  <a:pos x="142" y="704"/>
                </a:cxn>
                <a:cxn ang="0">
                  <a:pos x="189" y="691"/>
                </a:cxn>
                <a:cxn ang="0">
                  <a:pos x="237" y="675"/>
                </a:cxn>
                <a:cxn ang="0">
                  <a:pos x="284" y="653"/>
                </a:cxn>
                <a:cxn ang="0">
                  <a:pos x="331" y="623"/>
                </a:cxn>
                <a:cxn ang="0">
                  <a:pos x="426" y="540"/>
                </a:cxn>
                <a:cxn ang="0">
                  <a:pos x="521" y="422"/>
                </a:cxn>
                <a:cxn ang="0">
                  <a:pos x="616" y="281"/>
                </a:cxn>
                <a:cxn ang="0">
                  <a:pos x="663" y="209"/>
                </a:cxn>
                <a:cxn ang="0">
                  <a:pos x="710" y="142"/>
                </a:cxn>
                <a:cxn ang="0">
                  <a:pos x="757" y="83"/>
                </a:cxn>
                <a:cxn ang="0">
                  <a:pos x="805" y="38"/>
                </a:cxn>
                <a:cxn ang="0">
                  <a:pos x="852" y="9"/>
                </a:cxn>
                <a:cxn ang="0">
                  <a:pos x="900" y="0"/>
                </a:cxn>
              </a:cxnLst>
              <a:rect l="0" t="0" r="r" b="b"/>
              <a:pathLst>
                <a:path w="901" h="721">
                  <a:moveTo>
                    <a:pt x="0" y="720"/>
                  </a:moveTo>
                  <a:lnTo>
                    <a:pt x="95" y="712"/>
                  </a:lnTo>
                  <a:lnTo>
                    <a:pt x="142" y="704"/>
                  </a:lnTo>
                  <a:lnTo>
                    <a:pt x="189" y="691"/>
                  </a:lnTo>
                  <a:lnTo>
                    <a:pt x="237" y="675"/>
                  </a:lnTo>
                  <a:lnTo>
                    <a:pt x="284" y="653"/>
                  </a:lnTo>
                  <a:lnTo>
                    <a:pt x="331" y="623"/>
                  </a:lnTo>
                  <a:lnTo>
                    <a:pt x="426" y="540"/>
                  </a:lnTo>
                  <a:lnTo>
                    <a:pt x="521" y="422"/>
                  </a:lnTo>
                  <a:lnTo>
                    <a:pt x="616" y="281"/>
                  </a:lnTo>
                  <a:lnTo>
                    <a:pt x="663" y="209"/>
                  </a:lnTo>
                  <a:lnTo>
                    <a:pt x="710" y="142"/>
                  </a:lnTo>
                  <a:lnTo>
                    <a:pt x="757" y="83"/>
                  </a:lnTo>
                  <a:lnTo>
                    <a:pt x="805" y="38"/>
                  </a:lnTo>
                  <a:lnTo>
                    <a:pt x="852" y="9"/>
                  </a:lnTo>
                  <a:lnTo>
                    <a:pt x="900" y="0"/>
                  </a:lnTo>
                </a:path>
              </a:pathLst>
            </a:custGeom>
            <a:noFill/>
            <a:ln w="28575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0AA9C193-3E41-BCB6-A1F6-215D550C9B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028" y="3045161"/>
              <a:ext cx="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C411897-02E6-9094-F215-148F88D21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9028" y="3045161"/>
              <a:ext cx="2253854" cy="9108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64"/>
                </a:cxn>
                <a:cxn ang="0">
                  <a:pos x="1892" y="764"/>
                </a:cxn>
              </a:cxnLst>
              <a:rect l="0" t="0" r="r" b="b"/>
              <a:pathLst>
                <a:path w="1893" h="765">
                  <a:moveTo>
                    <a:pt x="0" y="0"/>
                  </a:moveTo>
                  <a:lnTo>
                    <a:pt x="0" y="764"/>
                  </a:lnTo>
                  <a:lnTo>
                    <a:pt x="1892" y="76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17624342-8BE1-A9F2-3C5B-8B3F177D80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2982058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5" name="Line 11">
              <a:extLst>
                <a:ext uri="{FF2B5EF4-FFF2-40B4-BE49-F238E27FC236}">
                  <a16:creationId xmlns:a16="http://schemas.microsoft.com/office/drawing/2014/main" id="{D96D6BFB-D1CF-55E2-4EFC-7D0765E0A2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073736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6" name="Line 12">
              <a:extLst>
                <a:ext uri="{FF2B5EF4-FFF2-40B4-BE49-F238E27FC236}">
                  <a16:creationId xmlns:a16="http://schemas.microsoft.com/office/drawing/2014/main" id="{4590E0DD-19D2-9F9C-59CD-1313B8BE71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164224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1B0ECE87-C557-8CD4-CAA2-76F08F32E7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255902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7B413F9E-546D-1206-D489-7C10796E3E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346390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948DA36E-961C-0F34-2FA1-13C0A2592C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438067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B761C43B-40B0-6A5F-2C74-D6FEEA959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528555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C36E7A7B-399B-3CEA-A9F7-107192A231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620233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985C94B4-B5F9-2D21-2DD2-F6572CD702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710721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5C639394-82CE-30E7-5AC3-F626162E7B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801208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53221EB3-E5EF-5007-6B56-B33D72C269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4794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B11EA938-0373-BD22-7BB2-C50EF88F67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19766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4E45DC7-D3A8-4CDA-C3C0-5CFB836EBD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3547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5B2110E3-6FCA-0ED1-84A7-BE71DB9152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68519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8" name="Line 24">
              <a:extLst>
                <a:ext uri="{FF2B5EF4-FFF2-40B4-BE49-F238E27FC236}">
                  <a16:creationId xmlns:a16="http://schemas.microsoft.com/office/drawing/2014/main" id="{517BDBF1-DDB6-813A-D101-5677E17C4C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43491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A209073-FE6E-022A-2596-08509C7F66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18463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FC563097-0DC1-3A27-60A8-360080E24D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3434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1" name="Line 27">
              <a:extLst>
                <a:ext uri="{FF2B5EF4-FFF2-40B4-BE49-F238E27FC236}">
                  <a16:creationId xmlns:a16="http://schemas.microsoft.com/office/drawing/2014/main" id="{19112221-3F33-EB59-1995-8DA46EAE9E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68407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2" name="Line 28">
              <a:extLst>
                <a:ext uri="{FF2B5EF4-FFF2-40B4-BE49-F238E27FC236}">
                  <a16:creationId xmlns:a16="http://schemas.microsoft.com/office/drawing/2014/main" id="{E607A81A-CA7E-C4C0-72C0-AB45E96CBD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42188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3" name="Line 29">
              <a:extLst>
                <a:ext uri="{FF2B5EF4-FFF2-40B4-BE49-F238E27FC236}">
                  <a16:creationId xmlns:a16="http://schemas.microsoft.com/office/drawing/2014/main" id="{F11F5465-24D4-57CF-AAA7-8BA463AB3D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17159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697F98F3-537D-13C8-4455-619EF45A5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6882" y="3369011"/>
              <a:ext cx="69056" cy="1381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5" name="Rectangle 31">
              <a:extLst>
                <a:ext uri="{FF2B5EF4-FFF2-40B4-BE49-F238E27FC236}">
                  <a16:creationId xmlns:a16="http://schemas.microsoft.com/office/drawing/2014/main" id="{82628E6A-BE74-7302-D1C0-5C15F7262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9406" y="3875028"/>
              <a:ext cx="138113" cy="690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2">
                  <a:extLst>
                    <a:ext uri="{FF2B5EF4-FFF2-40B4-BE49-F238E27FC236}">
                      <a16:creationId xmlns:a16="http://schemas.microsoft.com/office/drawing/2014/main" id="{D1CE7690-47BD-5DA9-84CA-DF5869DA6B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77835" y="3764609"/>
                  <a:ext cx="263566" cy="344326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67866" tIns="33338" rIns="67866" bIns="33338">
                  <a:spAutoFit/>
                </a:bodyPr>
                <a:lstStyle/>
                <a:p>
                  <a:pPr marL="0" indent="0">
                    <a:lnSpc>
                      <a:spcPct val="150000"/>
                    </a:lnSpc>
                    <a:spcBef>
                      <a:spcPts val="0"/>
                    </a:spcBef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l-GR" sz="1200" dirty="0">
                    <a:solidFill>
                      <a:srgbClr val="C00000"/>
                    </a:solidFill>
                    <a:latin typeface="Helvetica Light"/>
                    <a:cs typeface="Arial" pitchFamily="34" charset="0"/>
                    <a:sym typeface="Symbol" pitchFamily="18" charset="2"/>
                  </a:endParaRPr>
                </a:p>
              </p:txBody>
            </p:sp>
          </mc:Choice>
          <mc:Fallback xmlns="">
            <p:sp>
              <p:nvSpPr>
                <p:cNvPr id="36" name="Rectangle 32">
                  <a:extLst>
                    <a:ext uri="{FF2B5EF4-FFF2-40B4-BE49-F238E27FC236}">
                      <a16:creationId xmlns:a16="http://schemas.microsoft.com/office/drawing/2014/main" id="{D1CE7690-47BD-5DA9-84CA-DF5869DA6B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77835" y="3764609"/>
                  <a:ext cx="263566" cy="3443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3">
                  <a:extLst>
                    <a:ext uri="{FF2B5EF4-FFF2-40B4-BE49-F238E27FC236}">
                      <a16:creationId xmlns:a16="http://schemas.microsoft.com/office/drawing/2014/main" id="{EA13E992-C60C-DDE5-4764-4C93E25AEF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00428" y="2638612"/>
                  <a:ext cx="481254" cy="344326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67866" tIns="33338" rIns="67866" bIns="33338">
                  <a:spAutoFit/>
                </a:bodyPr>
                <a:lstStyle/>
                <a:p>
                  <a:pPr marL="0" indent="0">
                    <a:lnSpc>
                      <a:spcPct val="150000"/>
                    </a:lnSpc>
                    <a:spcBef>
                      <a:spcPts val="0"/>
                    </a:spcBef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  <a:cs typeface="Arial" pitchFamily="34" charset="0"/>
                            <a:sym typeface="Symbol" pitchFamily="18" charset="2"/>
                          </a:rPr>
                          <m:t>𝑓</m:t>
                        </m:r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  <a:cs typeface="Arial" pitchFamily="34" charset="0"/>
                            <a:sym typeface="Symbol" pitchFamily="18" charset="2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  <a:cs typeface="Arial" pitchFamily="34" charset="0"/>
                            <a:sym typeface="Symbol" pitchFamily="18" charset="2"/>
                          </a:rPr>
                          <m:t>𝑥</m:t>
                        </m:r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  <a:cs typeface="Arial" pitchFamily="34" charset="0"/>
                            <a:sym typeface="Symbol" pitchFamily="18" charset="2"/>
                          </a:rPr>
                          <m:t>)</m:t>
                        </m:r>
                      </m:oMath>
                    </m:oMathPara>
                  </a14:m>
                  <a:endParaRPr lang="el-GR" sz="1200" dirty="0">
                    <a:solidFill>
                      <a:srgbClr val="3A7A3A"/>
                    </a:solidFill>
                    <a:latin typeface="Helvetica Light"/>
                    <a:cs typeface="Arial" pitchFamily="34" charset="0"/>
                    <a:sym typeface="Symbol" pitchFamily="18" charset="2"/>
                  </a:endParaRPr>
                </a:p>
              </p:txBody>
            </p:sp>
          </mc:Choice>
          <mc:Fallback xmlns="">
            <p:sp>
              <p:nvSpPr>
                <p:cNvPr id="37" name="Rectangle 33">
                  <a:extLst>
                    <a:ext uri="{FF2B5EF4-FFF2-40B4-BE49-F238E27FC236}">
                      <a16:creationId xmlns:a16="http://schemas.microsoft.com/office/drawing/2014/main" id="{EA13E992-C60C-DDE5-4764-4C93E25AEF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00428" y="2638612"/>
                  <a:ext cx="481254" cy="344326"/>
                </a:xfrm>
                <a:prstGeom prst="rect">
                  <a:avLst/>
                </a:prstGeom>
                <a:blipFill>
                  <a:blip r:embed="rId6"/>
                  <a:stretch>
                    <a:fillRect b="-3571"/>
                  </a:stretch>
                </a:blip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4">
                  <a:extLst>
                    <a:ext uri="{FF2B5EF4-FFF2-40B4-BE49-F238E27FC236}">
                      <a16:creationId xmlns:a16="http://schemas.microsoft.com/office/drawing/2014/main" id="{900F79AC-7C17-5A76-0FF2-9A5116F67B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6056" y="3905995"/>
                  <a:ext cx="350044" cy="2519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lIns="67866" tIns="33338" rIns="67866" bIns="33338">
                  <a:spAutoFit/>
                </a:bodyPr>
                <a:lstStyle/>
                <a:p>
                  <a:pPr>
                    <a:spcBef>
                      <a:spcPct val="5000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l-GR" sz="1200" i="1" dirty="0">
                    <a:solidFill>
                      <a:srgbClr val="1C1C1C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38" name="Rectangle 34">
                  <a:extLst>
                    <a:ext uri="{FF2B5EF4-FFF2-40B4-BE49-F238E27FC236}">
                      <a16:creationId xmlns:a16="http://schemas.microsoft.com/office/drawing/2014/main" id="{900F79AC-7C17-5A76-0FF2-9A5116F67B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16056" y="3905995"/>
                  <a:ext cx="350044" cy="251993"/>
                </a:xfrm>
                <a:prstGeom prst="rect">
                  <a:avLst/>
                </a:prstGeom>
                <a:blipFill>
                  <a:blip r:embed="rId7"/>
                  <a:stretch>
                    <a:fillRect b="-4878"/>
                  </a:stretch>
                </a:blip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 Box 35">
                  <a:extLst>
                    <a:ext uri="{FF2B5EF4-FFF2-40B4-BE49-F238E27FC236}">
                      <a16:creationId xmlns:a16="http://schemas.microsoft.com/office/drawing/2014/main" id="{D393CEA2-EE6B-9C21-3C48-55BCAB3303A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29178" y="3502361"/>
                  <a:ext cx="342900" cy="27699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l-GR" sz="1200" dirty="0">
                    <a:solidFill>
                      <a:srgbClr val="1C1C1C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39" name="Text Box 35">
                  <a:extLst>
                    <a:ext uri="{FF2B5EF4-FFF2-40B4-BE49-F238E27FC236}">
                      <a16:creationId xmlns:a16="http://schemas.microsoft.com/office/drawing/2014/main" id="{D393CEA2-EE6B-9C21-3C48-55BCAB330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29178" y="3502361"/>
                  <a:ext cx="342900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Line 36">
              <a:extLst>
                <a:ext uri="{FF2B5EF4-FFF2-40B4-BE49-F238E27FC236}">
                  <a16:creationId xmlns:a16="http://schemas.microsoft.com/office/drawing/2014/main" id="{BE1985EE-3173-078B-3D73-3EBD898AB3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72028" y="3502361"/>
              <a:ext cx="4000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4">
                <a:extLst>
                  <a:ext uri="{FF2B5EF4-FFF2-40B4-BE49-F238E27FC236}">
                    <a16:creationId xmlns:a16="http://schemas.microsoft.com/office/drawing/2014/main" id="{346C9F75-5085-1D19-AAA0-21B4CAFAC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714" y="3181497"/>
                <a:ext cx="7029760" cy="685188"/>
              </a:xfrm>
              <a:prstGeom prst="rect">
                <a:avLst/>
              </a:prstGeom>
              <a:solidFill>
                <a:srgbClr val="E5F5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64007" tIns="32004" rIns="64007" bIns="32004"/>
              <a:lstStyle/>
              <a:p>
                <a:pPr defTabSz="639366">
                  <a:lnSpc>
                    <a:spcPct val="150000"/>
                  </a:lnSpc>
                  <a:buClr>
                    <a:srgbClr val="3333CC"/>
                  </a:buClr>
                  <a:buSzPct val="60000"/>
                </a:pP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Remark: 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is a normal random variable with parameters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then its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mean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and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variance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are:</a:t>
                </a:r>
              </a:p>
              <a:p>
                <a:pPr defTabSz="639366">
                  <a:lnSpc>
                    <a:spcPct val="150000"/>
                  </a:lnSpc>
                  <a:buClr>
                    <a:srgbClr val="3333CC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rgbClr val="008000"/>
                  </a:solidFill>
                  <a:latin typeface="Helvetica Light"/>
                </a:endParaRPr>
              </a:p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	</a:t>
                </a:r>
              </a:p>
              <a:p>
                <a:pPr defTabSz="639366">
                  <a:buClr>
                    <a:srgbClr val="3333CC"/>
                  </a:buClr>
                  <a:buSzPct val="60000"/>
                </a:pPr>
                <a:endParaRPr lang="en-US" sz="1200" i="1" dirty="0"/>
              </a:p>
              <a:p>
                <a:pPr defTabSz="639366">
                  <a:buClr>
                    <a:srgbClr val="3333CC"/>
                  </a:buClr>
                  <a:buSzPct val="60000"/>
                </a:pPr>
                <a:endParaRPr lang="en-US" sz="1200" dirty="0">
                  <a:solidFill>
                    <a:srgbClr val="000000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2" name="Rectangle 4">
                <a:extLst>
                  <a:ext uri="{FF2B5EF4-FFF2-40B4-BE49-F238E27FC236}">
                    <a16:creationId xmlns:a16="http://schemas.microsoft.com/office/drawing/2014/main" id="{346C9F75-5085-1D19-AAA0-21B4CAFAC2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7714" y="3181497"/>
                <a:ext cx="7029760" cy="685188"/>
              </a:xfrm>
              <a:prstGeom prst="rect">
                <a:avLst/>
              </a:prstGeom>
              <a:blipFill>
                <a:blip r:embed="rId9"/>
                <a:stretch>
                  <a:fillRect l="-34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DD4F74-A15F-9951-C6D9-322C2E93C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505" y="2383748"/>
            <a:ext cx="4028596" cy="2570816"/>
          </a:xfrm>
          <a:prstGeom prst="rect">
            <a:avLst/>
          </a:prstGeom>
        </p:spPr>
      </p:pic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Properties of the Normal Distribution</a:t>
            </a:r>
            <a:endParaRPr lang="en-US" sz="2700" b="1" dirty="0">
              <a:solidFill>
                <a:srgbClr val="F8F8F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 Box 19"/>
              <p:cNvSpPr txBox="1">
                <a:spLocks noChangeArrowheads="1"/>
              </p:cNvSpPr>
              <p:nvPr/>
            </p:nvSpPr>
            <p:spPr bwMode="auto">
              <a:xfrm>
                <a:off x="628650" y="1246724"/>
                <a:ext cx="7855676" cy="1107996"/>
              </a:xfrm>
              <a:prstGeom prst="rect">
                <a:avLst/>
              </a:prstGeom>
              <a:solidFill>
                <a:srgbClr val="E5F5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In a normal distribution:</a:t>
                </a:r>
              </a:p>
              <a:p>
                <a:pPr marL="171450" indent="-171450">
                  <a:spcBef>
                    <a:spcPct val="50000"/>
                  </a:spcBef>
                  <a:buClrTx/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Approximately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68%</m:t>
                    </m:r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 </a:t>
                </a:r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of all possible values lie within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one standard deviation </a:t>
                </a:r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) from the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mean</a:t>
                </a:r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).</a:t>
                </a:r>
              </a:p>
              <a:p>
                <a:pPr marL="171450" indent="-171450">
                  <a:spcBef>
                    <a:spcPct val="50000"/>
                  </a:spcBef>
                  <a:buClrTx/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Roughly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95%</m:t>
                    </m:r>
                  </m:oMath>
                </a14:m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 of all possible values fall within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two standard deviations </a:t>
                </a:r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) from the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mean</a:t>
                </a:r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.</a:t>
                </a:r>
              </a:p>
              <a:p>
                <a:pPr marL="171450" indent="-171450">
                  <a:spcBef>
                    <a:spcPct val="50000"/>
                  </a:spcBef>
                  <a:buClrTx/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Almost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99.7%</m:t>
                    </m:r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 </a:t>
                </a:r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of all possible values are encompassed within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three standard deviations </a:t>
                </a:r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) from the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mean</a:t>
                </a:r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.</a:t>
                </a:r>
              </a:p>
            </p:txBody>
          </p:sp>
        </mc:Choice>
        <mc:Fallback xmlns="">
          <p:sp>
            <p:nvSpPr>
              <p:cNvPr id="57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1246724"/>
                <a:ext cx="7855676" cy="1107996"/>
              </a:xfrm>
              <a:prstGeom prst="rect">
                <a:avLst/>
              </a:prstGeom>
              <a:blipFill>
                <a:blip r:embed="rId3"/>
                <a:stretch>
                  <a:fillRect b="-327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925" dirty="0"/>
              <a:t>The Standard Normal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01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179095"/>
                <a:ext cx="7886700" cy="1760048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200" dirty="0">
                    <a:solidFill>
                      <a:srgbClr val="C00000"/>
                    </a:solidFill>
                    <a:latin typeface="Helvetica Light"/>
                  </a:rPr>
                  <a:t>Standard Normal Distribution: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Also known as: “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  <a:cs typeface="Arial" pitchFamily="34" charset="0"/>
                        <a:sym typeface="Symbol" pitchFamily="18" charset="2"/>
                      </a:rPr>
                      <m:t>𝑍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” distribution</a:t>
                </a:r>
              </a:p>
              <a:p>
                <a:pPr marL="428625" indent="-142875"/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Mean: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l-GR" sz="1200" i="1" dirty="0">
                  <a:solidFill>
                    <a:srgbClr val="1C1C1C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428625" indent="-142875"/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Standard Deviation: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200" dirty="0">
                  <a:solidFill>
                    <a:srgbClr val="1C1C1C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428625" indent="-428625">
                  <a:buNone/>
                </a:pP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Key observations:</a:t>
                </a:r>
              </a:p>
              <a:p>
                <a:pPr marL="428625" indent="-142875"/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Values above the mean 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/>
                    <a:sym typeface="Wingdings" panose="05000000000000000000" pitchFamily="2" charset="2"/>
                  </a:rPr>
                  <a:t>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Positive Z-values</a:t>
                </a:r>
                <a:endParaRPr lang="en-US" sz="1200" dirty="0">
                  <a:solidFill>
                    <a:srgbClr val="000000"/>
                  </a:solidFill>
                  <a:latin typeface="Helvetica Light"/>
                </a:endParaRPr>
              </a:p>
              <a:p>
                <a:pPr marL="428625" indent="-142875"/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Values below the mean have 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/>
                    <a:sym typeface="Wingdings" panose="05000000000000000000" pitchFamily="2" charset="2"/>
                  </a:rPr>
                  <a:t>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Negative Z-values</a:t>
                </a:r>
              </a:p>
              <a:p>
                <a:pPr marL="0" indent="0">
                  <a:buNone/>
                </a:pPr>
                <a:endParaRPr lang="el-GR" sz="1200" dirty="0">
                  <a:solidFill>
                    <a:srgbClr val="1C1C1C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buNone/>
                </a:pPr>
                <a:endParaRPr lang="en-US" sz="1200" dirty="0">
                  <a:solidFill>
                    <a:schemeClr val="tx1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2140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5"/>
                <a:ext cx="7886700" cy="1760048"/>
              </a:xfrm>
              <a:blipFill>
                <a:blip r:embed="rId2"/>
                <a:stretch>
                  <a:fillRect t="-6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80B9569-E410-AF89-1E13-A05828852D6F}"/>
              </a:ext>
            </a:extLst>
          </p:cNvPr>
          <p:cNvGrpSpPr/>
          <p:nvPr/>
        </p:nvGrpSpPr>
        <p:grpSpPr>
          <a:xfrm>
            <a:off x="3174753" y="3211237"/>
            <a:ext cx="2740973" cy="1527942"/>
            <a:chOff x="5700428" y="2638612"/>
            <a:chExt cx="2740973" cy="1527942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6048E47-A911-8A5F-E67C-94079F59A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028" y="3045161"/>
              <a:ext cx="1072754" cy="858441"/>
            </a:xfrm>
            <a:custGeom>
              <a:avLst/>
              <a:gdLst/>
              <a:ahLst/>
              <a:cxnLst>
                <a:cxn ang="0">
                  <a:pos x="900" y="720"/>
                </a:cxn>
                <a:cxn ang="0">
                  <a:pos x="805" y="712"/>
                </a:cxn>
                <a:cxn ang="0">
                  <a:pos x="758" y="704"/>
                </a:cxn>
                <a:cxn ang="0">
                  <a:pos x="711" y="691"/>
                </a:cxn>
                <a:cxn ang="0">
                  <a:pos x="663" y="675"/>
                </a:cxn>
                <a:cxn ang="0">
                  <a:pos x="615" y="653"/>
                </a:cxn>
                <a:cxn ang="0">
                  <a:pos x="568" y="623"/>
                </a:cxn>
                <a:cxn ang="0">
                  <a:pos x="473" y="540"/>
                </a:cxn>
                <a:cxn ang="0">
                  <a:pos x="378" y="422"/>
                </a:cxn>
                <a:cxn ang="0">
                  <a:pos x="284" y="281"/>
                </a:cxn>
                <a:cxn ang="0">
                  <a:pos x="236" y="209"/>
                </a:cxn>
                <a:cxn ang="0">
                  <a:pos x="189" y="142"/>
                </a:cxn>
                <a:cxn ang="0">
                  <a:pos x="142" y="83"/>
                </a:cxn>
                <a:cxn ang="0">
                  <a:pos x="94" y="38"/>
                </a:cxn>
                <a:cxn ang="0">
                  <a:pos x="47" y="9"/>
                </a:cxn>
                <a:cxn ang="0">
                  <a:pos x="0" y="0"/>
                </a:cxn>
              </a:cxnLst>
              <a:rect l="0" t="0" r="r" b="b"/>
              <a:pathLst>
                <a:path w="901" h="721">
                  <a:moveTo>
                    <a:pt x="900" y="720"/>
                  </a:moveTo>
                  <a:lnTo>
                    <a:pt x="805" y="712"/>
                  </a:lnTo>
                  <a:lnTo>
                    <a:pt x="758" y="704"/>
                  </a:lnTo>
                  <a:lnTo>
                    <a:pt x="711" y="691"/>
                  </a:lnTo>
                  <a:lnTo>
                    <a:pt x="663" y="675"/>
                  </a:lnTo>
                  <a:lnTo>
                    <a:pt x="615" y="653"/>
                  </a:lnTo>
                  <a:lnTo>
                    <a:pt x="568" y="623"/>
                  </a:lnTo>
                  <a:lnTo>
                    <a:pt x="473" y="540"/>
                  </a:lnTo>
                  <a:lnTo>
                    <a:pt x="378" y="422"/>
                  </a:lnTo>
                  <a:lnTo>
                    <a:pt x="284" y="281"/>
                  </a:lnTo>
                  <a:lnTo>
                    <a:pt x="236" y="209"/>
                  </a:lnTo>
                  <a:lnTo>
                    <a:pt x="189" y="142"/>
                  </a:lnTo>
                  <a:lnTo>
                    <a:pt x="142" y="83"/>
                  </a:lnTo>
                  <a:lnTo>
                    <a:pt x="94" y="38"/>
                  </a:lnTo>
                  <a:lnTo>
                    <a:pt x="47" y="9"/>
                  </a:ln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35CB9125-90CF-33F8-519E-B5D37102C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6178" y="3045161"/>
              <a:ext cx="1072754" cy="858441"/>
            </a:xfrm>
            <a:custGeom>
              <a:avLst/>
              <a:gdLst/>
              <a:ahLst/>
              <a:cxnLst>
                <a:cxn ang="0">
                  <a:pos x="0" y="720"/>
                </a:cxn>
                <a:cxn ang="0">
                  <a:pos x="95" y="712"/>
                </a:cxn>
                <a:cxn ang="0">
                  <a:pos x="142" y="704"/>
                </a:cxn>
                <a:cxn ang="0">
                  <a:pos x="189" y="691"/>
                </a:cxn>
                <a:cxn ang="0">
                  <a:pos x="237" y="675"/>
                </a:cxn>
                <a:cxn ang="0">
                  <a:pos x="284" y="653"/>
                </a:cxn>
                <a:cxn ang="0">
                  <a:pos x="331" y="623"/>
                </a:cxn>
                <a:cxn ang="0">
                  <a:pos x="426" y="540"/>
                </a:cxn>
                <a:cxn ang="0">
                  <a:pos x="521" y="422"/>
                </a:cxn>
                <a:cxn ang="0">
                  <a:pos x="616" y="281"/>
                </a:cxn>
                <a:cxn ang="0">
                  <a:pos x="663" y="209"/>
                </a:cxn>
                <a:cxn ang="0">
                  <a:pos x="710" y="142"/>
                </a:cxn>
                <a:cxn ang="0">
                  <a:pos x="757" y="83"/>
                </a:cxn>
                <a:cxn ang="0">
                  <a:pos x="805" y="38"/>
                </a:cxn>
                <a:cxn ang="0">
                  <a:pos x="852" y="9"/>
                </a:cxn>
                <a:cxn ang="0">
                  <a:pos x="900" y="0"/>
                </a:cxn>
              </a:cxnLst>
              <a:rect l="0" t="0" r="r" b="b"/>
              <a:pathLst>
                <a:path w="901" h="721">
                  <a:moveTo>
                    <a:pt x="0" y="720"/>
                  </a:moveTo>
                  <a:lnTo>
                    <a:pt x="95" y="712"/>
                  </a:lnTo>
                  <a:lnTo>
                    <a:pt x="142" y="704"/>
                  </a:lnTo>
                  <a:lnTo>
                    <a:pt x="189" y="691"/>
                  </a:lnTo>
                  <a:lnTo>
                    <a:pt x="237" y="675"/>
                  </a:lnTo>
                  <a:lnTo>
                    <a:pt x="284" y="653"/>
                  </a:lnTo>
                  <a:lnTo>
                    <a:pt x="331" y="623"/>
                  </a:lnTo>
                  <a:lnTo>
                    <a:pt x="426" y="540"/>
                  </a:lnTo>
                  <a:lnTo>
                    <a:pt x="521" y="422"/>
                  </a:lnTo>
                  <a:lnTo>
                    <a:pt x="616" y="281"/>
                  </a:lnTo>
                  <a:lnTo>
                    <a:pt x="663" y="209"/>
                  </a:lnTo>
                  <a:lnTo>
                    <a:pt x="710" y="142"/>
                  </a:lnTo>
                  <a:lnTo>
                    <a:pt x="757" y="83"/>
                  </a:lnTo>
                  <a:lnTo>
                    <a:pt x="805" y="38"/>
                  </a:lnTo>
                  <a:lnTo>
                    <a:pt x="852" y="9"/>
                  </a:lnTo>
                  <a:lnTo>
                    <a:pt x="900" y="0"/>
                  </a:lnTo>
                </a:path>
              </a:pathLst>
            </a:custGeom>
            <a:noFill/>
            <a:ln w="28575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7" name="Line 8">
              <a:extLst>
                <a:ext uri="{FF2B5EF4-FFF2-40B4-BE49-F238E27FC236}">
                  <a16:creationId xmlns:a16="http://schemas.microsoft.com/office/drawing/2014/main" id="{9077B00A-5255-17C1-019C-A50458D612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028" y="3045161"/>
              <a:ext cx="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7F70E3E1-D10C-091D-2F44-D6236687B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9028" y="3045161"/>
              <a:ext cx="2253854" cy="9108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64"/>
                </a:cxn>
                <a:cxn ang="0">
                  <a:pos x="1892" y="764"/>
                </a:cxn>
              </a:cxnLst>
              <a:rect l="0" t="0" r="r" b="b"/>
              <a:pathLst>
                <a:path w="1893" h="765">
                  <a:moveTo>
                    <a:pt x="0" y="0"/>
                  </a:moveTo>
                  <a:lnTo>
                    <a:pt x="0" y="764"/>
                  </a:lnTo>
                  <a:lnTo>
                    <a:pt x="1892" y="76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9" name="Line 10">
              <a:extLst>
                <a:ext uri="{FF2B5EF4-FFF2-40B4-BE49-F238E27FC236}">
                  <a16:creationId xmlns:a16="http://schemas.microsoft.com/office/drawing/2014/main" id="{02E9E167-5F4D-6D02-2C12-01B11A312B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2982058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0" name="Line 11">
              <a:extLst>
                <a:ext uri="{FF2B5EF4-FFF2-40B4-BE49-F238E27FC236}">
                  <a16:creationId xmlns:a16="http://schemas.microsoft.com/office/drawing/2014/main" id="{8A5E7F5B-302F-9E98-2D33-475AD86707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073736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1" name="Line 12">
              <a:extLst>
                <a:ext uri="{FF2B5EF4-FFF2-40B4-BE49-F238E27FC236}">
                  <a16:creationId xmlns:a16="http://schemas.microsoft.com/office/drawing/2014/main" id="{45BF969B-7085-66AA-C04B-72EC3FCCAE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164224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2" name="Line 13">
              <a:extLst>
                <a:ext uri="{FF2B5EF4-FFF2-40B4-BE49-F238E27FC236}">
                  <a16:creationId xmlns:a16="http://schemas.microsoft.com/office/drawing/2014/main" id="{3B125923-A71E-9F51-B9EE-E92615DB63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255902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3" name="Line 14">
              <a:extLst>
                <a:ext uri="{FF2B5EF4-FFF2-40B4-BE49-F238E27FC236}">
                  <a16:creationId xmlns:a16="http://schemas.microsoft.com/office/drawing/2014/main" id="{498837BD-9948-E25C-BEE1-B17615BDE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346390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4" name="Line 15">
              <a:extLst>
                <a:ext uri="{FF2B5EF4-FFF2-40B4-BE49-F238E27FC236}">
                  <a16:creationId xmlns:a16="http://schemas.microsoft.com/office/drawing/2014/main" id="{551FD4A8-DE5A-2BC9-9B38-70BF8BD3BB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438067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5" name="Line 16">
              <a:extLst>
                <a:ext uri="{FF2B5EF4-FFF2-40B4-BE49-F238E27FC236}">
                  <a16:creationId xmlns:a16="http://schemas.microsoft.com/office/drawing/2014/main" id="{7ACB7513-23B7-2B7B-DF66-62194F98CD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528555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6" name="Line 17">
              <a:extLst>
                <a:ext uri="{FF2B5EF4-FFF2-40B4-BE49-F238E27FC236}">
                  <a16:creationId xmlns:a16="http://schemas.microsoft.com/office/drawing/2014/main" id="{FA510642-0EA3-2705-4786-874C9849B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620233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7" name="Line 18">
              <a:extLst>
                <a:ext uri="{FF2B5EF4-FFF2-40B4-BE49-F238E27FC236}">
                  <a16:creationId xmlns:a16="http://schemas.microsoft.com/office/drawing/2014/main" id="{FC3C59BA-BEC2-C739-6519-853C2F68D2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710721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8" name="Line 19">
              <a:extLst>
                <a:ext uri="{FF2B5EF4-FFF2-40B4-BE49-F238E27FC236}">
                  <a16:creationId xmlns:a16="http://schemas.microsoft.com/office/drawing/2014/main" id="{4131A1BF-4F54-69A6-B509-8318D0BBEC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801208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9" name="Line 20">
              <a:extLst>
                <a:ext uri="{FF2B5EF4-FFF2-40B4-BE49-F238E27FC236}">
                  <a16:creationId xmlns:a16="http://schemas.microsoft.com/office/drawing/2014/main" id="{DBF011C8-60B4-5B12-379F-95DF540694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4794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0" name="Line 21">
              <a:extLst>
                <a:ext uri="{FF2B5EF4-FFF2-40B4-BE49-F238E27FC236}">
                  <a16:creationId xmlns:a16="http://schemas.microsoft.com/office/drawing/2014/main" id="{A1D3A31F-313E-C50B-1174-849196C7C4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19766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1" name="Line 22">
              <a:extLst>
                <a:ext uri="{FF2B5EF4-FFF2-40B4-BE49-F238E27FC236}">
                  <a16:creationId xmlns:a16="http://schemas.microsoft.com/office/drawing/2014/main" id="{9E010E76-B328-C717-B3A7-5456CF844B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3547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2" name="Line 23">
              <a:extLst>
                <a:ext uri="{FF2B5EF4-FFF2-40B4-BE49-F238E27FC236}">
                  <a16:creationId xmlns:a16="http://schemas.microsoft.com/office/drawing/2014/main" id="{B04BADEC-3383-5F3E-CA6F-5C0B6883FD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68519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3" name="Line 24">
              <a:extLst>
                <a:ext uri="{FF2B5EF4-FFF2-40B4-BE49-F238E27FC236}">
                  <a16:creationId xmlns:a16="http://schemas.microsoft.com/office/drawing/2014/main" id="{E5274059-EAF4-337A-3FB1-61CF51D6D7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43491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4" name="Line 25">
              <a:extLst>
                <a:ext uri="{FF2B5EF4-FFF2-40B4-BE49-F238E27FC236}">
                  <a16:creationId xmlns:a16="http://schemas.microsoft.com/office/drawing/2014/main" id="{7E527BEA-CBB3-1E51-70E1-1802A40B2D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18463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" name="Line 26">
              <a:extLst>
                <a:ext uri="{FF2B5EF4-FFF2-40B4-BE49-F238E27FC236}">
                  <a16:creationId xmlns:a16="http://schemas.microsoft.com/office/drawing/2014/main" id="{319BC5AE-A02E-8DAA-8FCD-D7E609910B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3434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6" name="Line 27">
              <a:extLst>
                <a:ext uri="{FF2B5EF4-FFF2-40B4-BE49-F238E27FC236}">
                  <a16:creationId xmlns:a16="http://schemas.microsoft.com/office/drawing/2014/main" id="{22A7A9EF-A856-D05F-3D88-7CB358C272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68407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7" name="Line 28">
              <a:extLst>
                <a:ext uri="{FF2B5EF4-FFF2-40B4-BE49-F238E27FC236}">
                  <a16:creationId xmlns:a16="http://schemas.microsoft.com/office/drawing/2014/main" id="{5C4D2A0E-B1E0-8D7E-645C-104308A241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42188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8" name="Line 29">
              <a:extLst>
                <a:ext uri="{FF2B5EF4-FFF2-40B4-BE49-F238E27FC236}">
                  <a16:creationId xmlns:a16="http://schemas.microsoft.com/office/drawing/2014/main" id="{F2C7074F-0B69-AA03-2998-FB3F1C0183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17159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9" name="Rectangle 30">
              <a:extLst>
                <a:ext uri="{FF2B5EF4-FFF2-40B4-BE49-F238E27FC236}">
                  <a16:creationId xmlns:a16="http://schemas.microsoft.com/office/drawing/2014/main" id="{DD61ADD1-8FF0-CBCC-E237-E6B7752A0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6882" y="3369011"/>
              <a:ext cx="69056" cy="1381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50" name="Rectangle 31">
              <a:extLst>
                <a:ext uri="{FF2B5EF4-FFF2-40B4-BE49-F238E27FC236}">
                  <a16:creationId xmlns:a16="http://schemas.microsoft.com/office/drawing/2014/main" id="{E50D9435-4D99-34D1-4DF0-2922F8E4B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9406" y="3875028"/>
              <a:ext cx="138113" cy="690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32">
                  <a:extLst>
                    <a:ext uri="{FF2B5EF4-FFF2-40B4-BE49-F238E27FC236}">
                      <a16:creationId xmlns:a16="http://schemas.microsoft.com/office/drawing/2014/main" id="{F4777928-3C21-8236-DD23-E5979C2DA2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77835" y="3764609"/>
                  <a:ext cx="263566" cy="344326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67866" tIns="33338" rIns="67866" bIns="33338">
                  <a:spAutoFit/>
                </a:bodyPr>
                <a:lstStyle/>
                <a:p>
                  <a:pPr marL="0" indent="0">
                    <a:lnSpc>
                      <a:spcPct val="150000"/>
                    </a:lnSpc>
                    <a:spcBef>
                      <a:spcPts val="0"/>
                    </a:spcBef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l-GR" sz="1200" dirty="0">
                    <a:solidFill>
                      <a:srgbClr val="C00000"/>
                    </a:solidFill>
                    <a:latin typeface="Helvetica Light"/>
                    <a:cs typeface="Arial" pitchFamily="34" charset="0"/>
                    <a:sym typeface="Symbol" pitchFamily="18" charset="2"/>
                  </a:endParaRPr>
                </a:p>
              </p:txBody>
            </p:sp>
          </mc:Choice>
          <mc:Fallback xmlns="">
            <p:sp>
              <p:nvSpPr>
                <p:cNvPr id="51" name="Rectangle 32">
                  <a:extLst>
                    <a:ext uri="{FF2B5EF4-FFF2-40B4-BE49-F238E27FC236}">
                      <a16:creationId xmlns:a16="http://schemas.microsoft.com/office/drawing/2014/main" id="{F4777928-3C21-8236-DD23-E5979C2DA2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77835" y="3764609"/>
                  <a:ext cx="263566" cy="3443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33">
                  <a:extLst>
                    <a:ext uri="{FF2B5EF4-FFF2-40B4-BE49-F238E27FC236}">
                      <a16:creationId xmlns:a16="http://schemas.microsoft.com/office/drawing/2014/main" id="{816E36B9-C60D-D6E2-DAF2-0417B1198F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00428" y="2638612"/>
                  <a:ext cx="481254" cy="344326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67866" tIns="33338" rIns="67866" bIns="33338">
                  <a:spAutoFit/>
                </a:bodyPr>
                <a:lstStyle/>
                <a:p>
                  <a:pPr marL="0" indent="0">
                    <a:lnSpc>
                      <a:spcPct val="150000"/>
                    </a:lnSpc>
                    <a:spcBef>
                      <a:spcPts val="0"/>
                    </a:spcBef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  <a:cs typeface="Arial" pitchFamily="34" charset="0"/>
                            <a:sym typeface="Symbol" pitchFamily="18" charset="2"/>
                          </a:rPr>
                          <m:t>𝑓</m:t>
                        </m:r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  <a:cs typeface="Arial" pitchFamily="34" charset="0"/>
                            <a:sym typeface="Symbol" pitchFamily="18" charset="2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  <a:cs typeface="Arial" pitchFamily="34" charset="0"/>
                            <a:sym typeface="Symbol" pitchFamily="18" charset="2"/>
                          </a:rPr>
                          <m:t>𝑧</m:t>
                        </m:r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  <a:cs typeface="Arial" pitchFamily="34" charset="0"/>
                            <a:sym typeface="Symbol" pitchFamily="18" charset="2"/>
                          </a:rPr>
                          <m:t>)</m:t>
                        </m:r>
                      </m:oMath>
                    </m:oMathPara>
                  </a14:m>
                  <a:endParaRPr lang="el-GR" sz="1200" dirty="0">
                    <a:solidFill>
                      <a:srgbClr val="3A7A3A"/>
                    </a:solidFill>
                    <a:latin typeface="Helvetica Light"/>
                    <a:cs typeface="Arial" pitchFamily="34" charset="0"/>
                    <a:sym typeface="Symbol" pitchFamily="18" charset="2"/>
                  </a:endParaRPr>
                </a:p>
              </p:txBody>
            </p:sp>
          </mc:Choice>
          <mc:Fallback xmlns="">
            <p:sp>
              <p:nvSpPr>
                <p:cNvPr id="52" name="Rectangle 33">
                  <a:extLst>
                    <a:ext uri="{FF2B5EF4-FFF2-40B4-BE49-F238E27FC236}">
                      <a16:creationId xmlns:a16="http://schemas.microsoft.com/office/drawing/2014/main" id="{816E36B9-C60D-D6E2-DAF2-0417B1198F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00428" y="2638612"/>
                  <a:ext cx="481254" cy="344326"/>
                </a:xfrm>
                <a:prstGeom prst="rect">
                  <a:avLst/>
                </a:prstGeom>
                <a:blipFill>
                  <a:blip r:embed="rId4"/>
                  <a:stretch>
                    <a:fillRect b="-1754"/>
                  </a:stretch>
                </a:blip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34">
                  <a:extLst>
                    <a:ext uri="{FF2B5EF4-FFF2-40B4-BE49-F238E27FC236}">
                      <a16:creationId xmlns:a16="http://schemas.microsoft.com/office/drawing/2014/main" id="{10A70F67-55B8-A997-4B4F-98B8BEDE49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7200" y="3914561"/>
                  <a:ext cx="652463" cy="2519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67866" tIns="33338" rIns="67866" bIns="33338">
                  <a:spAutoFit/>
                </a:bodyPr>
                <a:lstStyle/>
                <a:p>
                  <a:pPr>
                    <a:spcBef>
                      <a:spcPct val="5000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l-GR" sz="1200" i="1" dirty="0">
                    <a:solidFill>
                      <a:srgbClr val="1C1C1C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53" name="Rectangle 34">
                  <a:extLst>
                    <a:ext uri="{FF2B5EF4-FFF2-40B4-BE49-F238E27FC236}">
                      <a16:creationId xmlns:a16="http://schemas.microsoft.com/office/drawing/2014/main" id="{10A70F67-55B8-A997-4B4F-98B8BEDE4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727200" y="3914561"/>
                  <a:ext cx="652463" cy="251993"/>
                </a:xfrm>
                <a:prstGeom prst="rect">
                  <a:avLst/>
                </a:prstGeom>
                <a:blipFill>
                  <a:blip r:embed="rId5"/>
                  <a:stretch>
                    <a:fillRect b="-4878"/>
                  </a:stretch>
                </a:blip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 Box 35">
                  <a:extLst>
                    <a:ext uri="{FF2B5EF4-FFF2-40B4-BE49-F238E27FC236}">
                      <a16:creationId xmlns:a16="http://schemas.microsoft.com/office/drawing/2014/main" id="{0D32962D-A5BB-CC41-5283-1F4ED26EF9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10116" y="3502361"/>
                  <a:ext cx="602457" cy="27699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l-GR" sz="1200" dirty="0">
                    <a:solidFill>
                      <a:srgbClr val="1C1C1C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54" name="Text Box 35">
                  <a:extLst>
                    <a:ext uri="{FF2B5EF4-FFF2-40B4-BE49-F238E27FC236}">
                      <a16:creationId xmlns:a16="http://schemas.microsoft.com/office/drawing/2014/main" id="{0D32962D-A5BB-CC41-5283-1F4ED26EF9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10116" y="3502361"/>
                  <a:ext cx="602457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Line 36">
              <a:extLst>
                <a:ext uri="{FF2B5EF4-FFF2-40B4-BE49-F238E27FC236}">
                  <a16:creationId xmlns:a16="http://schemas.microsoft.com/office/drawing/2014/main" id="{83BF7B8C-FC5A-D3D6-1998-A9E119D595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72028" y="3502361"/>
              <a:ext cx="4000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25" dirty="0"/>
              <a:t>Standardizing Process for a Normal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89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179094"/>
                <a:ext cx="7886700" cy="2292875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428625" indent="-428625">
                  <a:lnSpc>
                    <a:spcPct val="150000"/>
                  </a:lnSpc>
                </a:pP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Any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normal distribution (with any mean and standard deviation) can be transformed into the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standard normal distribution (Z) (Standardization)</a:t>
                </a:r>
              </a:p>
              <a:p>
                <a:pPr marL="428625" indent="-428625"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Standardization is often used an alternative approach for computing normal probabilities.</a:t>
                </a:r>
              </a:p>
              <a:p>
                <a:pPr marL="428625" indent="-428625"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Translate from any point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on the original normal distribution to the corresponding point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(or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) on the standard normal distribution by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subtracting the mean</a:t>
                </a:r>
                <a:r>
                  <a:rPr lang="en-US" sz="1200" dirty="0">
                    <a:solidFill>
                      <a:srgbClr val="C00000"/>
                    </a:solidFill>
                    <a:latin typeface="Helvetica Light" panose="020B0403020202020204"/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and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dividing by its standard deviation</a:t>
                </a:r>
                <a:r>
                  <a:rPr lang="en-US" sz="1200" dirty="0">
                    <a:latin typeface="Helvetica Light" panose="020B0403020202020204"/>
                  </a:rPr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4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≡</m:t>
                          </m:r>
                          <m:r>
                            <a:rPr lang="en-US" sz="14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sz="1400" dirty="0">
                  <a:latin typeface="Helvetica Light" panose="020B0403020202020204"/>
                </a:endParaRPr>
              </a:p>
              <a:p>
                <a:pPr marL="428625" indent="-428625"/>
                <a:endParaRPr lang="en-US" sz="1200" dirty="0">
                  <a:latin typeface="Franklin Gothic Book" panose="020B0503020102020204" pitchFamily="34" charset="0"/>
                </a:endParaRPr>
              </a:p>
              <a:p>
                <a:pPr marL="428625" indent="-428625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2088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4"/>
                <a:ext cx="7886700" cy="2292875"/>
              </a:xfrm>
              <a:blipFill>
                <a:blip r:embed="rId2"/>
                <a:stretch>
                  <a:fillRect r="-3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3">
            <a:extLst>
              <a:ext uri="{FF2B5EF4-FFF2-40B4-BE49-F238E27FC236}">
                <a16:creationId xmlns:a16="http://schemas.microsoft.com/office/drawing/2014/main" id="{458197B1-0ADB-66BE-ED91-9CED87472C62}"/>
              </a:ext>
            </a:extLst>
          </p:cNvPr>
          <p:cNvSpPr txBox="1">
            <a:spLocks noChangeArrowheads="1"/>
          </p:cNvSpPr>
          <p:nvPr/>
        </p:nvSpPr>
        <p:spPr>
          <a:xfrm>
            <a:off x="556459" y="3792526"/>
            <a:ext cx="7886700" cy="45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bg2">
                  <a:lumMod val="25000"/>
                </a:schemeClr>
              </a:buClr>
              <a:buSzPct val="85000"/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>
                  <a:lumMod val="25000"/>
                </a:schemeClr>
              </a:buClr>
              <a:buSzPct val="85000"/>
              <a:buFont typeface="Courier New" panose="02070309020205020404" pitchFamily="49" charset="0"/>
              <a:buChar char="o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>
                  <a:lumMod val="25000"/>
                </a:schemeClr>
              </a:buClr>
              <a:buSzPct val="85000"/>
              <a:buFont typeface="Wingdings" pitchFamily="2" charset="2"/>
              <a:buChar char="§"/>
              <a:defRPr sz="1200" b="0" i="0" kern="120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000000"/>
                </a:solidFill>
                <a:latin typeface="Helvetica Light" panose="020B0403020202020204"/>
              </a:rPr>
              <a:t>What does </a:t>
            </a:r>
            <a:r>
              <a:rPr lang="en-US" sz="1200" dirty="0">
                <a:solidFill>
                  <a:srgbClr val="0000FF"/>
                </a:solidFill>
                <a:latin typeface="Helvetica Light" panose="020B0403020202020204"/>
              </a:rPr>
              <a:t>Z-value</a:t>
            </a:r>
            <a:r>
              <a:rPr lang="en-US" sz="1200" dirty="0">
                <a:solidFill>
                  <a:srgbClr val="000000"/>
                </a:solidFill>
                <a:latin typeface="Helvetica Light" panose="020B0403020202020204"/>
              </a:rPr>
              <a:t> tell us?</a:t>
            </a:r>
            <a:endParaRPr lang="en-US" sz="1200" dirty="0">
              <a:latin typeface="Franklin Gothic Book" panose="020B0503020102020204" pitchFamily="34" charset="0"/>
            </a:endParaRPr>
          </a:p>
          <a:p>
            <a:pPr marL="428625" indent="-428625">
              <a:buFont typeface="Arial" panose="020B0604020202020204" pitchFamily="34" charset="0"/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094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179095"/>
                <a:ext cx="7886700" cy="148828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 is distributed normally with mean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and standard deviation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, find the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value for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=200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.</a:t>
                </a:r>
              </a:p>
            </p:txBody>
          </p:sp>
        </mc:Choice>
        <mc:Fallback xmlns="">
          <p:sp>
            <p:nvSpPr>
              <p:cNvPr id="2109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5"/>
                <a:ext cx="7886700" cy="148828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094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179095"/>
                <a:ext cx="7886700" cy="148828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 is distributed normally with mean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and standard deviation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, the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value for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=200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is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200</m:t>
                          </m:r>
                        </m:sub>
                      </m:sSub>
                      <m:r>
                        <a:rPr lang="en-US" sz="1200" b="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200−100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200" dirty="0">
                  <a:solidFill>
                    <a:srgbClr val="3A7A3A"/>
                  </a:solidFill>
                  <a:latin typeface="Helvetica Ligh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This says that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=200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is two standard deviations 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increments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units) above the mean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.</a:t>
                </a:r>
                <a:endParaRPr lang="en-US" sz="1400" dirty="0">
                  <a:solidFill>
                    <a:schemeClr val="tx1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2109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5"/>
                <a:ext cx="7886700" cy="148828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4CB88CA-247F-6B86-4F68-A077B27AC6B7}"/>
              </a:ext>
            </a:extLst>
          </p:cNvPr>
          <p:cNvGrpSpPr/>
          <p:nvPr/>
        </p:nvGrpSpPr>
        <p:grpSpPr>
          <a:xfrm>
            <a:off x="2489719" y="2506632"/>
            <a:ext cx="3698990" cy="1332461"/>
            <a:chOff x="2400300" y="1285431"/>
            <a:chExt cx="5443538" cy="21044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67D37C8-A90B-7598-F006-88CEB96DC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4600" y="1285432"/>
              <a:ext cx="1682354" cy="1260872"/>
            </a:xfrm>
            <a:custGeom>
              <a:avLst/>
              <a:gdLst/>
              <a:ahLst/>
              <a:cxnLst>
                <a:cxn ang="0">
                  <a:pos x="0" y="720"/>
                </a:cxn>
                <a:cxn ang="0">
                  <a:pos x="95" y="712"/>
                </a:cxn>
                <a:cxn ang="0">
                  <a:pos x="142" y="704"/>
                </a:cxn>
                <a:cxn ang="0">
                  <a:pos x="189" y="691"/>
                </a:cxn>
                <a:cxn ang="0">
                  <a:pos x="237" y="675"/>
                </a:cxn>
                <a:cxn ang="0">
                  <a:pos x="284" y="653"/>
                </a:cxn>
                <a:cxn ang="0">
                  <a:pos x="331" y="623"/>
                </a:cxn>
                <a:cxn ang="0">
                  <a:pos x="426" y="540"/>
                </a:cxn>
                <a:cxn ang="0">
                  <a:pos x="521" y="422"/>
                </a:cxn>
                <a:cxn ang="0">
                  <a:pos x="616" y="281"/>
                </a:cxn>
                <a:cxn ang="0">
                  <a:pos x="663" y="209"/>
                </a:cxn>
                <a:cxn ang="0">
                  <a:pos x="710" y="142"/>
                </a:cxn>
                <a:cxn ang="0">
                  <a:pos x="757" y="83"/>
                </a:cxn>
                <a:cxn ang="0">
                  <a:pos x="805" y="38"/>
                </a:cxn>
                <a:cxn ang="0">
                  <a:pos x="852" y="9"/>
                </a:cxn>
                <a:cxn ang="0">
                  <a:pos x="900" y="0"/>
                </a:cxn>
              </a:cxnLst>
              <a:rect l="0" t="0" r="r" b="b"/>
              <a:pathLst>
                <a:path w="901" h="721">
                  <a:moveTo>
                    <a:pt x="0" y="720"/>
                  </a:moveTo>
                  <a:lnTo>
                    <a:pt x="95" y="712"/>
                  </a:lnTo>
                  <a:lnTo>
                    <a:pt x="142" y="704"/>
                  </a:lnTo>
                  <a:lnTo>
                    <a:pt x="189" y="691"/>
                  </a:lnTo>
                  <a:lnTo>
                    <a:pt x="237" y="675"/>
                  </a:lnTo>
                  <a:lnTo>
                    <a:pt x="284" y="653"/>
                  </a:lnTo>
                  <a:lnTo>
                    <a:pt x="331" y="623"/>
                  </a:lnTo>
                  <a:lnTo>
                    <a:pt x="426" y="540"/>
                  </a:lnTo>
                  <a:lnTo>
                    <a:pt x="521" y="422"/>
                  </a:lnTo>
                  <a:lnTo>
                    <a:pt x="616" y="281"/>
                  </a:lnTo>
                  <a:lnTo>
                    <a:pt x="663" y="209"/>
                  </a:lnTo>
                  <a:lnTo>
                    <a:pt x="710" y="142"/>
                  </a:lnTo>
                  <a:lnTo>
                    <a:pt x="757" y="83"/>
                  </a:lnTo>
                  <a:lnTo>
                    <a:pt x="805" y="38"/>
                  </a:lnTo>
                  <a:lnTo>
                    <a:pt x="852" y="9"/>
                  </a:lnTo>
                  <a:lnTo>
                    <a:pt x="900" y="0"/>
                  </a:lnTo>
                </a:path>
              </a:pathLst>
            </a:custGeom>
            <a:noFill/>
            <a:ln w="28575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" name="Line 4">
              <a:extLst>
                <a:ext uri="{FF2B5EF4-FFF2-40B4-BE49-F238E27FC236}">
                  <a16:creationId xmlns:a16="http://schemas.microsoft.com/office/drawing/2014/main" id="{E744C7D4-462F-28AF-0CD8-5FE7D8F88D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0623" y="1635475"/>
              <a:ext cx="1190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5" name="Line 5">
              <a:extLst>
                <a:ext uri="{FF2B5EF4-FFF2-40B4-BE49-F238E27FC236}">
                  <a16:creationId xmlns:a16="http://schemas.microsoft.com/office/drawing/2014/main" id="{D57C2807-8326-B231-EE5D-99A5FD5183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0623" y="1727153"/>
              <a:ext cx="1190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EF4141E8-DC99-23B7-E48F-3BA69FED1D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0623" y="1817641"/>
              <a:ext cx="1190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2E87DBB0-70F6-F695-5530-7F522B9250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0623" y="1909319"/>
              <a:ext cx="1190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D6EC537B-7822-6047-9B80-2247A990C0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0623" y="1999806"/>
              <a:ext cx="1190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F33B5BBC-6252-CDBC-3C34-C250D18C4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0623" y="2091485"/>
              <a:ext cx="1190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1BD398C8-99CB-1B97-DC08-460A8EE8CF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0623" y="2181972"/>
              <a:ext cx="1190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1" name="Line 11">
              <a:extLst>
                <a:ext uri="{FF2B5EF4-FFF2-40B4-BE49-F238E27FC236}">
                  <a16:creationId xmlns:a16="http://schemas.microsoft.com/office/drawing/2014/main" id="{A72EEE11-F582-319B-4D03-1F114D511D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0623" y="2273650"/>
              <a:ext cx="1190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DC8C1B03-6DF7-0CED-00EE-80591AA5E4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0623" y="2364137"/>
              <a:ext cx="1190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4730CB97-BC2F-C48B-ACFC-119C2FC3B6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0623" y="2454625"/>
              <a:ext cx="1190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25C96D45-6512-F90D-E6A0-9F8BAB6D81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2551066"/>
              <a:ext cx="0" cy="119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52BDE58A-CA3C-75CF-3586-A5AB9C06B6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8972" y="2551066"/>
              <a:ext cx="0" cy="119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6" name="Line 16">
              <a:extLst>
                <a:ext uri="{FF2B5EF4-FFF2-40B4-BE49-F238E27FC236}">
                  <a16:creationId xmlns:a16="http://schemas.microsoft.com/office/drawing/2014/main" id="{1B5DB859-BC64-05B0-DB7F-FE383C9B9B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2754" y="2551066"/>
              <a:ext cx="0" cy="119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7" name="Line 17">
              <a:extLst>
                <a:ext uri="{FF2B5EF4-FFF2-40B4-BE49-F238E27FC236}">
                  <a16:creationId xmlns:a16="http://schemas.microsoft.com/office/drawing/2014/main" id="{3E39B379-D3E8-ADA5-40D9-165EF1E9E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7725" y="2551066"/>
              <a:ext cx="0" cy="119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" name="Line 18">
              <a:extLst>
                <a:ext uri="{FF2B5EF4-FFF2-40B4-BE49-F238E27FC236}">
                  <a16:creationId xmlns:a16="http://schemas.microsoft.com/office/drawing/2014/main" id="{FEFB1555-7C93-AF9C-708D-27FE03421F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2697" y="2551066"/>
              <a:ext cx="0" cy="119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9" name="Line 19">
              <a:extLst>
                <a:ext uri="{FF2B5EF4-FFF2-40B4-BE49-F238E27FC236}">
                  <a16:creationId xmlns:a16="http://schemas.microsoft.com/office/drawing/2014/main" id="{2D65CBCD-C762-857C-78E4-C7D0985F52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7669" y="2551066"/>
              <a:ext cx="0" cy="119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0" name="Line 20">
              <a:extLst>
                <a:ext uri="{FF2B5EF4-FFF2-40B4-BE49-F238E27FC236}">
                  <a16:creationId xmlns:a16="http://schemas.microsoft.com/office/drawing/2014/main" id="{E91378F3-01C5-A357-6086-B0C42F449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2641" y="2551066"/>
              <a:ext cx="0" cy="119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1" name="Line 21">
              <a:extLst>
                <a:ext uri="{FF2B5EF4-FFF2-40B4-BE49-F238E27FC236}">
                  <a16:creationId xmlns:a16="http://schemas.microsoft.com/office/drawing/2014/main" id="{A1EF2AA3-2934-C3B1-B3E3-14B758DEF6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613" y="2551066"/>
              <a:ext cx="0" cy="119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2" name="Line 22">
              <a:extLst>
                <a:ext uri="{FF2B5EF4-FFF2-40B4-BE49-F238E27FC236}">
                  <a16:creationId xmlns:a16="http://schemas.microsoft.com/office/drawing/2014/main" id="{3C18E3E8-8E41-224D-2565-8F4EAF8087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1394" y="2551066"/>
              <a:ext cx="0" cy="119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3" name="Line 23">
              <a:extLst>
                <a:ext uri="{FF2B5EF4-FFF2-40B4-BE49-F238E27FC236}">
                  <a16:creationId xmlns:a16="http://schemas.microsoft.com/office/drawing/2014/main" id="{103C93D9-532E-3D16-96D3-1ECB978972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6366" y="2551066"/>
              <a:ext cx="0" cy="119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4" name="Rectangle 24">
              <a:extLst>
                <a:ext uri="{FF2B5EF4-FFF2-40B4-BE49-F238E27FC236}">
                  <a16:creationId xmlns:a16="http://schemas.microsoft.com/office/drawing/2014/main" id="{EA7F210A-0ACA-4BE6-6D08-F34D68280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6088" y="2022428"/>
              <a:ext cx="69056" cy="1381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DBD5F9BC-0274-8C77-3741-FC385873C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8612" y="2528444"/>
              <a:ext cx="138113" cy="690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6" name="Rectangle 26">
              <a:extLst>
                <a:ext uri="{FF2B5EF4-FFF2-40B4-BE49-F238E27FC236}">
                  <a16:creationId xmlns:a16="http://schemas.microsoft.com/office/drawing/2014/main" id="{60B4EC10-0D04-56CE-121D-726B0CE6F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150" y="2999931"/>
              <a:ext cx="285750" cy="3476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900" b="1">
                  <a:solidFill>
                    <a:srgbClr val="FF3300"/>
                  </a:solidFill>
                  <a:latin typeface="Arial" pitchFamily="34" charset="0"/>
                </a:rPr>
                <a:t>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7">
                  <a:extLst>
                    <a:ext uri="{FF2B5EF4-FFF2-40B4-BE49-F238E27FC236}">
                      <a16:creationId xmlns:a16="http://schemas.microsoft.com/office/drawing/2014/main" id="{EF4DB09C-13ED-B1EC-175F-775CED4DBA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3474" y="2623181"/>
                  <a:ext cx="685799" cy="32507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lIns="67865" tIns="33338" rIns="67865" bIns="33338">
                  <a:spAutoFit/>
                </a:bodyPr>
                <a:lstStyle/>
                <a:p>
                  <a:pPr>
                    <a:spcBef>
                      <a:spcPct val="5000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oMath>
                    </m:oMathPara>
                  </a14:m>
                  <a:endParaRPr lang="en-US" sz="900" b="1" dirty="0">
                    <a:solidFill>
                      <a:srgbClr val="1C1C1C"/>
                    </a:solidFill>
                    <a:latin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27" name="Rectangle 27">
                  <a:extLst>
                    <a:ext uri="{FF2B5EF4-FFF2-40B4-BE49-F238E27FC236}">
                      <a16:creationId xmlns:a16="http://schemas.microsoft.com/office/drawing/2014/main" id="{EF4DB09C-13ED-B1EC-175F-775CED4DBA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43474" y="2623181"/>
                  <a:ext cx="685799" cy="32507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46457FCE-3B33-F8FD-21B8-32A7B4CC7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2886" y="2999931"/>
              <a:ext cx="644960" cy="3250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67865" tIns="33338" rIns="67865" bIns="33338">
              <a:spAutoFit/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sz="900" b="1" dirty="0">
                  <a:solidFill>
                    <a:srgbClr val="FF3300"/>
                  </a:solidFill>
                  <a:latin typeface="Arial" pitchFamily="34" charset="0"/>
                </a:rPr>
                <a:t>2.0</a:t>
              </a:r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F0083FB5-21C8-E0F6-509C-248E3A9C0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1950" y="1285432"/>
              <a:ext cx="1576388" cy="1260872"/>
            </a:xfrm>
            <a:custGeom>
              <a:avLst/>
              <a:gdLst/>
              <a:ahLst/>
              <a:cxnLst>
                <a:cxn ang="0">
                  <a:pos x="900" y="720"/>
                </a:cxn>
                <a:cxn ang="0">
                  <a:pos x="805" y="712"/>
                </a:cxn>
                <a:cxn ang="0">
                  <a:pos x="758" y="704"/>
                </a:cxn>
                <a:cxn ang="0">
                  <a:pos x="711" y="691"/>
                </a:cxn>
                <a:cxn ang="0">
                  <a:pos x="663" y="675"/>
                </a:cxn>
                <a:cxn ang="0">
                  <a:pos x="615" y="653"/>
                </a:cxn>
                <a:cxn ang="0">
                  <a:pos x="568" y="623"/>
                </a:cxn>
                <a:cxn ang="0">
                  <a:pos x="473" y="540"/>
                </a:cxn>
                <a:cxn ang="0">
                  <a:pos x="378" y="422"/>
                </a:cxn>
                <a:cxn ang="0">
                  <a:pos x="284" y="281"/>
                </a:cxn>
                <a:cxn ang="0">
                  <a:pos x="236" y="209"/>
                </a:cxn>
                <a:cxn ang="0">
                  <a:pos x="189" y="142"/>
                </a:cxn>
                <a:cxn ang="0">
                  <a:pos x="142" y="83"/>
                </a:cxn>
                <a:cxn ang="0">
                  <a:pos x="94" y="38"/>
                </a:cxn>
                <a:cxn ang="0">
                  <a:pos x="47" y="9"/>
                </a:cxn>
                <a:cxn ang="0">
                  <a:pos x="0" y="0"/>
                </a:cxn>
              </a:cxnLst>
              <a:rect l="0" t="0" r="r" b="b"/>
              <a:pathLst>
                <a:path w="901" h="721">
                  <a:moveTo>
                    <a:pt x="900" y="720"/>
                  </a:moveTo>
                  <a:lnTo>
                    <a:pt x="805" y="712"/>
                  </a:lnTo>
                  <a:lnTo>
                    <a:pt x="758" y="704"/>
                  </a:lnTo>
                  <a:lnTo>
                    <a:pt x="711" y="691"/>
                  </a:lnTo>
                  <a:lnTo>
                    <a:pt x="663" y="675"/>
                  </a:lnTo>
                  <a:lnTo>
                    <a:pt x="615" y="653"/>
                  </a:lnTo>
                  <a:lnTo>
                    <a:pt x="568" y="623"/>
                  </a:lnTo>
                  <a:lnTo>
                    <a:pt x="473" y="540"/>
                  </a:lnTo>
                  <a:lnTo>
                    <a:pt x="378" y="422"/>
                  </a:lnTo>
                  <a:lnTo>
                    <a:pt x="284" y="281"/>
                  </a:lnTo>
                  <a:lnTo>
                    <a:pt x="236" y="209"/>
                  </a:lnTo>
                  <a:lnTo>
                    <a:pt x="189" y="142"/>
                  </a:lnTo>
                  <a:lnTo>
                    <a:pt x="142" y="83"/>
                  </a:lnTo>
                  <a:lnTo>
                    <a:pt x="94" y="38"/>
                  </a:lnTo>
                  <a:lnTo>
                    <a:pt x="47" y="9"/>
                  </a:ln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0E8CA88B-FF09-82F8-81AF-AE63474010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300" y="2599881"/>
              <a:ext cx="3429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1" name="Rectangle 31">
              <a:extLst>
                <a:ext uri="{FF2B5EF4-FFF2-40B4-BE49-F238E27FC236}">
                  <a16:creationId xmlns:a16="http://schemas.microsoft.com/office/drawing/2014/main" id="{9FC306E5-8DF1-6298-61BE-3A693F7BB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0" y="2999931"/>
              <a:ext cx="359569" cy="3476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7865" tIns="33338" rIns="67865" bIns="33338">
              <a:spAutoFit/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sz="900" b="1">
                  <a:solidFill>
                    <a:srgbClr val="FF3300"/>
                  </a:solidFill>
                  <a:latin typeface="Arial" pitchFamily="34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2">
                  <a:extLst>
                    <a:ext uri="{FF2B5EF4-FFF2-40B4-BE49-F238E27FC236}">
                      <a16:creationId xmlns:a16="http://schemas.microsoft.com/office/drawing/2014/main" id="{AE0BFCA5-5839-5CF0-9A9B-5013B62D12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7748" y="2657030"/>
                  <a:ext cx="742949" cy="32507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lIns="67865" tIns="33338" rIns="67865" bIns="33338">
                  <a:spAutoFit/>
                </a:bodyPr>
                <a:lstStyle/>
                <a:p>
                  <a:pPr>
                    <a:spcBef>
                      <a:spcPct val="5000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200</m:t>
                        </m:r>
                      </m:oMath>
                    </m:oMathPara>
                  </a14:m>
                  <a:endParaRPr lang="en-US" sz="900" b="1" dirty="0">
                    <a:solidFill>
                      <a:srgbClr val="1C1C1C"/>
                    </a:solidFill>
                    <a:latin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32" name="Rectangle 32">
                  <a:extLst>
                    <a:ext uri="{FF2B5EF4-FFF2-40B4-BE49-F238E27FC236}">
                      <a16:creationId xmlns:a16="http://schemas.microsoft.com/office/drawing/2014/main" id="{AE0BFCA5-5839-5CF0-9A9B-5013B62D12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57748" y="2657030"/>
                  <a:ext cx="742949" cy="3250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3">
              <a:extLst>
                <a:ext uri="{FF2B5EF4-FFF2-40B4-BE49-F238E27FC236}">
                  <a16:creationId xmlns:a16="http://schemas.microsoft.com/office/drawing/2014/main" id="{3374955F-B570-C1EA-ED4C-2A47AD47C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150" y="2657030"/>
              <a:ext cx="328572" cy="3476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900" b="1">
                  <a:solidFill>
                    <a:srgbClr val="1C1C1C"/>
                  </a:solidFill>
                  <a:latin typeface="Arial" pitchFamily="34" charset="0"/>
                </a:rPr>
                <a:t>X</a:t>
              </a:r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D39C885-D50A-7E5D-4261-2169159749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1950" y="1285431"/>
              <a:ext cx="0" cy="1314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5" name="Line 36">
              <a:extLst>
                <a:ext uri="{FF2B5EF4-FFF2-40B4-BE49-F238E27FC236}">
                  <a16:creationId xmlns:a16="http://schemas.microsoft.com/office/drawing/2014/main" id="{13B84DD2-ACB3-B4F5-2C64-D07E775D2B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3500" y="2371281"/>
              <a:ext cx="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6" name="Text Box 39">
              <a:extLst>
                <a:ext uri="{FF2B5EF4-FFF2-40B4-BE49-F238E27FC236}">
                  <a16:creationId xmlns:a16="http://schemas.microsoft.com/office/drawing/2014/main" id="{C5794904-1029-A5C4-38C0-CD835C2B3E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5050" y="2632028"/>
              <a:ext cx="1728788" cy="3899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900" dirty="0">
                  <a:solidFill>
                    <a:srgbClr val="1C1C1C"/>
                  </a:solidFill>
                  <a:latin typeface="Arial" pitchFamily="34" charset="0"/>
                  <a:sym typeface="Arial" pitchFamily="34" charset="0"/>
                </a:rPr>
                <a:t>(</a:t>
              </a:r>
              <a:r>
                <a:rPr lang="el-GR" sz="900" dirty="0">
                  <a:solidFill>
                    <a:srgbClr val="1C1C1C"/>
                  </a:solidFill>
                  <a:latin typeface="Arial" pitchFamily="34" charset="0"/>
                  <a:sym typeface="Arial" pitchFamily="34" charset="0"/>
                </a:rPr>
                <a:t>μ</a:t>
              </a:r>
              <a:r>
                <a:rPr lang="en-US" sz="900" dirty="0">
                  <a:solidFill>
                    <a:srgbClr val="1C1C1C"/>
                  </a:solidFill>
                  <a:latin typeface="Arial" pitchFamily="34" charset="0"/>
                  <a:sym typeface="Arial" pitchFamily="34" charset="0"/>
                </a:rPr>
                <a:t> = 100, </a:t>
              </a:r>
              <a:r>
                <a:rPr lang="el-GR" sz="900" dirty="0">
                  <a:solidFill>
                    <a:srgbClr val="1C1C1C"/>
                  </a:solidFill>
                  <a:latin typeface="Arial" pitchFamily="34" charset="0"/>
                  <a:sym typeface="Arial" pitchFamily="34" charset="0"/>
                </a:rPr>
                <a:t>σ</a:t>
              </a:r>
              <a:r>
                <a:rPr lang="en-US" sz="900" dirty="0">
                  <a:solidFill>
                    <a:srgbClr val="1C1C1C"/>
                  </a:solidFill>
                  <a:latin typeface="Arial" pitchFamily="34" charset="0"/>
                  <a:sym typeface="Arial" pitchFamily="34" charset="0"/>
                </a:rPr>
                <a:t> = 50)</a:t>
              </a:r>
            </a:p>
          </p:txBody>
        </p:sp>
        <p:sp>
          <p:nvSpPr>
            <p:cNvPr id="37" name="Text Box 40">
              <a:extLst>
                <a:ext uri="{FF2B5EF4-FFF2-40B4-BE49-F238E27FC236}">
                  <a16:creationId xmlns:a16="http://schemas.microsoft.com/office/drawing/2014/main" id="{4177BAF6-497C-5AD6-3A5A-42B80D31B1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5050" y="2999931"/>
              <a:ext cx="1314450" cy="3899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900" dirty="0">
                  <a:solidFill>
                    <a:srgbClr val="FF0000"/>
                  </a:solidFill>
                  <a:latin typeface="Arial" pitchFamily="34" charset="0"/>
                  <a:sym typeface="Arial" pitchFamily="34" charset="0"/>
                </a:rPr>
                <a:t>(</a:t>
              </a:r>
              <a:r>
                <a:rPr lang="el-GR" sz="900" dirty="0">
                  <a:solidFill>
                    <a:srgbClr val="FF0000"/>
                  </a:solidFill>
                  <a:latin typeface="Arial" pitchFamily="34" charset="0"/>
                  <a:sym typeface="Arial" pitchFamily="34" charset="0"/>
                </a:rPr>
                <a:t>μ</a:t>
              </a:r>
              <a:r>
                <a:rPr lang="en-US" sz="900" dirty="0">
                  <a:solidFill>
                    <a:srgbClr val="FF0000"/>
                  </a:solidFill>
                  <a:latin typeface="Arial" pitchFamily="34" charset="0"/>
                  <a:sym typeface="Arial" pitchFamily="34" charset="0"/>
                </a:rPr>
                <a:t> = 0, </a:t>
              </a:r>
              <a:r>
                <a:rPr lang="el-GR" sz="900" dirty="0">
                  <a:solidFill>
                    <a:srgbClr val="FF0000"/>
                  </a:solidFill>
                  <a:latin typeface="Arial" pitchFamily="34" charset="0"/>
                  <a:sym typeface="Arial" pitchFamily="34" charset="0"/>
                </a:rPr>
                <a:t>σ</a:t>
              </a:r>
              <a:r>
                <a:rPr lang="en-US" sz="900" dirty="0">
                  <a:solidFill>
                    <a:srgbClr val="FF0000"/>
                  </a:solidFill>
                  <a:latin typeface="Arial" pitchFamily="34" charset="0"/>
                  <a:sym typeface="Arial" pitchFamily="34" charset="0"/>
                </a:rPr>
                <a:t> = 1)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34">
                <a:extLst>
                  <a:ext uri="{FF2B5EF4-FFF2-40B4-BE49-F238E27FC236}">
                    <a16:creationId xmlns:a16="http://schemas.microsoft.com/office/drawing/2014/main" id="{A33C68A4-2866-48DD-F4C5-D5B0C2E2B0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8650" y="3954645"/>
                <a:ext cx="7740492" cy="991810"/>
              </a:xfrm>
              <a:prstGeom prst="rect">
                <a:avLst/>
              </a:prstGeom>
              <a:solidFill>
                <a:srgbClr val="E5F5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Remark:</a:t>
                </a:r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 </a:t>
                </a:r>
                <a:r>
                  <a:rPr lang="en-US" sz="1200" dirty="0">
                    <a:latin typeface="Helvetica Light"/>
                  </a:rPr>
                  <a:t>Converting to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200" dirty="0">
                    <a:latin typeface="Helvetica Light"/>
                  </a:rPr>
                  <a:t> does not change the probabilities</a:t>
                </a:r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.</a:t>
                </a:r>
              </a:p>
              <a:p>
                <a:pPr algn="just">
                  <a:lnSpc>
                    <a:spcPct val="150000"/>
                  </a:lnSpc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  <m:r>
                        <a:rPr lang="en-US" sz="120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  <m:r>
                        <a:rPr lang="en-US" sz="120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3A7A3A"/>
                  </a:solidFill>
                </a:endParaRPr>
              </a:p>
            </p:txBody>
          </p:sp>
        </mc:Choice>
        <mc:Fallback xmlns="">
          <p:sp>
            <p:nvSpPr>
              <p:cNvPr id="38" name="Text Box 34">
                <a:extLst>
                  <a:ext uri="{FF2B5EF4-FFF2-40B4-BE49-F238E27FC236}">
                    <a16:creationId xmlns:a16="http://schemas.microsoft.com/office/drawing/2014/main" id="{A33C68A4-2866-48DD-F4C5-D5B0C2E2B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3954645"/>
                <a:ext cx="7740492" cy="9918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0772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3" name="Rectangle 2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Normal Probabilities in R</a:t>
            </a:r>
            <a:endParaRPr lang="en-GB" dirty="0"/>
          </a:p>
        </p:txBody>
      </p:sp>
      <p:grpSp>
        <p:nvGrpSpPr>
          <p:cNvPr id="2" name="Group 20"/>
          <p:cNvGrpSpPr/>
          <p:nvPr/>
        </p:nvGrpSpPr>
        <p:grpSpPr>
          <a:xfrm>
            <a:off x="1303925" y="1503984"/>
            <a:ext cx="5065487" cy="2042456"/>
            <a:chOff x="-40172" y="3617154"/>
            <a:chExt cx="6753983" cy="2723275"/>
          </a:xfrm>
        </p:grpSpPr>
        <p:sp>
          <p:nvSpPr>
            <p:cNvPr id="23" name="Freeform 2"/>
            <p:cNvSpPr>
              <a:spLocks/>
            </p:cNvSpPr>
            <p:nvPr/>
          </p:nvSpPr>
          <p:spPr bwMode="auto">
            <a:xfrm>
              <a:off x="3040336" y="4510600"/>
              <a:ext cx="1085850" cy="946150"/>
            </a:xfrm>
            <a:custGeom>
              <a:avLst/>
              <a:gdLst/>
              <a:ahLst/>
              <a:cxnLst>
                <a:cxn ang="0">
                  <a:pos x="684" y="596"/>
                </a:cxn>
                <a:cxn ang="0">
                  <a:pos x="684" y="0"/>
                </a:cxn>
                <a:cxn ang="0">
                  <a:pos x="651" y="60"/>
                </a:cxn>
                <a:cxn ang="0">
                  <a:pos x="613" y="120"/>
                </a:cxn>
                <a:cxn ang="0">
                  <a:pos x="573" y="185"/>
                </a:cxn>
                <a:cxn ang="0">
                  <a:pos x="547" y="227"/>
                </a:cxn>
                <a:cxn ang="0">
                  <a:pos x="499" y="293"/>
                </a:cxn>
                <a:cxn ang="0">
                  <a:pos x="390" y="410"/>
                </a:cxn>
                <a:cxn ang="0">
                  <a:pos x="346" y="444"/>
                </a:cxn>
                <a:cxn ang="0">
                  <a:pos x="225" y="507"/>
                </a:cxn>
                <a:cxn ang="0">
                  <a:pos x="159" y="528"/>
                </a:cxn>
                <a:cxn ang="0">
                  <a:pos x="87" y="542"/>
                </a:cxn>
                <a:cxn ang="0">
                  <a:pos x="0" y="548"/>
                </a:cxn>
                <a:cxn ang="0">
                  <a:pos x="0" y="596"/>
                </a:cxn>
                <a:cxn ang="0">
                  <a:pos x="684" y="596"/>
                </a:cxn>
              </a:cxnLst>
              <a:rect l="0" t="0" r="r" b="b"/>
              <a:pathLst>
                <a:path w="684" h="596">
                  <a:moveTo>
                    <a:pt x="684" y="596"/>
                  </a:moveTo>
                  <a:lnTo>
                    <a:pt x="684" y="0"/>
                  </a:lnTo>
                  <a:lnTo>
                    <a:pt x="651" y="60"/>
                  </a:lnTo>
                  <a:lnTo>
                    <a:pt x="613" y="120"/>
                  </a:lnTo>
                  <a:lnTo>
                    <a:pt x="573" y="185"/>
                  </a:lnTo>
                  <a:lnTo>
                    <a:pt x="547" y="227"/>
                  </a:lnTo>
                  <a:lnTo>
                    <a:pt x="499" y="293"/>
                  </a:lnTo>
                  <a:lnTo>
                    <a:pt x="390" y="410"/>
                  </a:lnTo>
                  <a:lnTo>
                    <a:pt x="346" y="444"/>
                  </a:lnTo>
                  <a:lnTo>
                    <a:pt x="225" y="507"/>
                  </a:lnTo>
                  <a:lnTo>
                    <a:pt x="159" y="528"/>
                  </a:lnTo>
                  <a:lnTo>
                    <a:pt x="87" y="542"/>
                  </a:lnTo>
                  <a:lnTo>
                    <a:pt x="0" y="548"/>
                  </a:lnTo>
                  <a:lnTo>
                    <a:pt x="0" y="596"/>
                  </a:lnTo>
                  <a:lnTo>
                    <a:pt x="684" y="596"/>
                  </a:lnTo>
                  <a:close/>
                </a:path>
              </a:pathLst>
            </a:custGeom>
            <a:solidFill>
              <a:srgbClr val="DDDDDD"/>
            </a:solidFill>
            <a:ln w="12700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4" name="Line 3"/>
            <p:cNvSpPr>
              <a:spLocks noChangeShapeType="1"/>
            </p:cNvSpPr>
            <p:nvPr/>
          </p:nvSpPr>
          <p:spPr bwMode="auto">
            <a:xfrm>
              <a:off x="4123011" y="4539175"/>
              <a:ext cx="0" cy="914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>
                <a:spcBef>
                  <a:spcPct val="50000"/>
                </a:spcBef>
                <a:defRPr/>
              </a:pPr>
              <a:endParaRPr lang="en-US" sz="1200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6" name="Line 7"/>
            <p:cNvSpPr>
              <a:spLocks noChangeShapeType="1"/>
            </p:cNvSpPr>
            <p:nvPr/>
          </p:nvSpPr>
          <p:spPr bwMode="auto">
            <a:xfrm>
              <a:off x="4656411" y="3853375"/>
              <a:ext cx="0" cy="160020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>
                <a:spcBef>
                  <a:spcPct val="50000"/>
                </a:spcBef>
                <a:defRPr/>
              </a:pPr>
              <a:endParaRPr lang="en-US" sz="1200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4732611" y="3853375"/>
              <a:ext cx="1593850" cy="1528763"/>
            </a:xfrm>
            <a:custGeom>
              <a:avLst/>
              <a:gdLst/>
              <a:ahLst/>
              <a:cxnLst>
                <a:cxn ang="0">
                  <a:pos x="1029" y="990"/>
                </a:cxn>
                <a:cxn ang="0">
                  <a:pos x="921" y="980"/>
                </a:cxn>
                <a:cxn ang="0">
                  <a:pos x="866" y="967"/>
                </a:cxn>
                <a:cxn ang="0">
                  <a:pos x="813" y="952"/>
                </a:cxn>
                <a:cxn ang="0">
                  <a:pos x="758" y="929"/>
                </a:cxn>
                <a:cxn ang="0">
                  <a:pos x="703" y="897"/>
                </a:cxn>
                <a:cxn ang="0">
                  <a:pos x="651" y="857"/>
                </a:cxn>
                <a:cxn ang="0">
                  <a:pos x="541" y="743"/>
                </a:cxn>
                <a:cxn ang="0">
                  <a:pos x="433" y="581"/>
                </a:cxn>
                <a:cxn ang="0">
                  <a:pos x="325" y="386"/>
                </a:cxn>
                <a:cxn ang="0">
                  <a:pos x="270" y="287"/>
                </a:cxn>
                <a:cxn ang="0">
                  <a:pos x="215" y="196"/>
                </a:cxn>
                <a:cxn ang="0">
                  <a:pos x="163" y="116"/>
                </a:cxn>
                <a:cxn ang="0">
                  <a:pos x="108" y="53"/>
                </a:cxn>
                <a:cxn ang="0">
                  <a:pos x="53" y="13"/>
                </a:cxn>
                <a:cxn ang="0">
                  <a:pos x="0" y="0"/>
                </a:cxn>
              </a:cxnLst>
              <a:rect l="0" t="0" r="r" b="b"/>
              <a:pathLst>
                <a:path w="1030" h="991">
                  <a:moveTo>
                    <a:pt x="1029" y="990"/>
                  </a:moveTo>
                  <a:lnTo>
                    <a:pt x="921" y="980"/>
                  </a:lnTo>
                  <a:lnTo>
                    <a:pt x="866" y="967"/>
                  </a:lnTo>
                  <a:lnTo>
                    <a:pt x="813" y="952"/>
                  </a:lnTo>
                  <a:lnTo>
                    <a:pt x="758" y="929"/>
                  </a:lnTo>
                  <a:lnTo>
                    <a:pt x="703" y="897"/>
                  </a:lnTo>
                  <a:lnTo>
                    <a:pt x="651" y="857"/>
                  </a:lnTo>
                  <a:lnTo>
                    <a:pt x="541" y="743"/>
                  </a:lnTo>
                  <a:lnTo>
                    <a:pt x="433" y="581"/>
                  </a:lnTo>
                  <a:lnTo>
                    <a:pt x="325" y="386"/>
                  </a:lnTo>
                  <a:lnTo>
                    <a:pt x="270" y="287"/>
                  </a:lnTo>
                  <a:lnTo>
                    <a:pt x="215" y="196"/>
                  </a:lnTo>
                  <a:lnTo>
                    <a:pt x="163" y="116"/>
                  </a:lnTo>
                  <a:lnTo>
                    <a:pt x="108" y="53"/>
                  </a:lnTo>
                  <a:lnTo>
                    <a:pt x="53" y="13"/>
                  </a:ln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3054624" y="3848613"/>
              <a:ext cx="1644650" cy="1531937"/>
            </a:xfrm>
            <a:custGeom>
              <a:avLst/>
              <a:gdLst/>
              <a:ahLst/>
              <a:cxnLst>
                <a:cxn ang="0">
                  <a:pos x="0" y="965"/>
                </a:cxn>
                <a:cxn ang="0">
                  <a:pos x="108" y="955"/>
                </a:cxn>
                <a:cxn ang="0">
                  <a:pos x="163" y="942"/>
                </a:cxn>
                <a:cxn ang="0">
                  <a:pos x="218" y="927"/>
                </a:cxn>
                <a:cxn ang="0">
                  <a:pos x="271" y="904"/>
                </a:cxn>
                <a:cxn ang="0">
                  <a:pos x="326" y="872"/>
                </a:cxn>
                <a:cxn ang="0">
                  <a:pos x="381" y="832"/>
                </a:cxn>
                <a:cxn ang="0">
                  <a:pos x="488" y="718"/>
                </a:cxn>
                <a:cxn ang="0">
                  <a:pos x="596" y="556"/>
                </a:cxn>
                <a:cxn ang="0">
                  <a:pos x="706" y="361"/>
                </a:cxn>
                <a:cxn ang="0">
                  <a:pos x="759" y="262"/>
                </a:cxn>
                <a:cxn ang="0">
                  <a:pos x="814" y="171"/>
                </a:cxn>
                <a:cxn ang="0">
                  <a:pos x="868" y="91"/>
                </a:cxn>
                <a:cxn ang="0">
                  <a:pos x="919" y="33"/>
                </a:cxn>
                <a:cxn ang="0">
                  <a:pos x="973" y="9"/>
                </a:cxn>
                <a:cxn ang="0">
                  <a:pos x="1036" y="0"/>
                </a:cxn>
              </a:cxnLst>
              <a:rect l="0" t="0" r="r" b="b"/>
              <a:pathLst>
                <a:path w="1036" h="965">
                  <a:moveTo>
                    <a:pt x="0" y="965"/>
                  </a:moveTo>
                  <a:lnTo>
                    <a:pt x="108" y="955"/>
                  </a:lnTo>
                  <a:lnTo>
                    <a:pt x="163" y="942"/>
                  </a:lnTo>
                  <a:lnTo>
                    <a:pt x="218" y="927"/>
                  </a:lnTo>
                  <a:lnTo>
                    <a:pt x="271" y="904"/>
                  </a:lnTo>
                  <a:lnTo>
                    <a:pt x="326" y="872"/>
                  </a:lnTo>
                  <a:lnTo>
                    <a:pt x="381" y="832"/>
                  </a:lnTo>
                  <a:lnTo>
                    <a:pt x="488" y="718"/>
                  </a:lnTo>
                  <a:lnTo>
                    <a:pt x="596" y="556"/>
                  </a:lnTo>
                  <a:lnTo>
                    <a:pt x="706" y="361"/>
                  </a:lnTo>
                  <a:lnTo>
                    <a:pt x="759" y="262"/>
                  </a:lnTo>
                  <a:lnTo>
                    <a:pt x="814" y="171"/>
                  </a:lnTo>
                  <a:lnTo>
                    <a:pt x="868" y="91"/>
                  </a:lnTo>
                  <a:lnTo>
                    <a:pt x="919" y="33"/>
                  </a:lnTo>
                  <a:lnTo>
                    <a:pt x="973" y="9"/>
                  </a:lnTo>
                  <a:lnTo>
                    <a:pt x="1036" y="0"/>
                  </a:lnTo>
                </a:path>
              </a:pathLst>
            </a:custGeom>
            <a:noFill/>
            <a:ln w="28575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3037161" y="5464688"/>
              <a:ext cx="3289300" cy="7937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2" y="0"/>
                </a:cxn>
                <a:cxn ang="0">
                  <a:pos x="2072" y="0"/>
                </a:cxn>
              </a:cxnLst>
              <a:rect l="0" t="0" r="r" b="b"/>
              <a:pathLst>
                <a:path w="2072" h="5">
                  <a:moveTo>
                    <a:pt x="0" y="5"/>
                  </a:moveTo>
                  <a:lnTo>
                    <a:pt x="12" y="0"/>
                  </a:lnTo>
                  <a:lnTo>
                    <a:pt x="2072" y="0"/>
                  </a:lnTo>
                </a:path>
              </a:pathLst>
            </a:cu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defTabSz="685800">
                <a:spcBef>
                  <a:spcPct val="50000"/>
                </a:spcBef>
                <a:defRPr/>
              </a:pPr>
              <a:endParaRPr lang="en-US" sz="1200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6332811" y="5623438"/>
              <a:ext cx="381000" cy="3359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200" b="1">
                  <a:solidFill>
                    <a:srgbClr val="000000"/>
                  </a:solidFill>
                  <a:latin typeface="Arial" pitchFamily="34" charset="0"/>
                </a:rPr>
                <a:t>X</a:t>
              </a:r>
            </a:p>
          </p:txBody>
        </p:sp>
        <p:sp>
          <p:nvSpPr>
            <p:cNvPr id="31" name="Rectangle 12"/>
            <p:cNvSpPr>
              <a:spLocks noChangeArrowheads="1"/>
            </p:cNvSpPr>
            <p:nvPr/>
          </p:nvSpPr>
          <p:spPr bwMode="auto">
            <a:xfrm>
              <a:off x="3954736" y="5682175"/>
              <a:ext cx="296020" cy="3359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200" b="1" dirty="0">
                  <a:solidFill>
                    <a:srgbClr val="339933"/>
                  </a:solidFill>
                  <a:latin typeface="Arial" pitchFamily="34" charset="0"/>
                </a:rPr>
                <a:t>x</a:t>
              </a:r>
            </a:p>
          </p:txBody>
        </p:sp>
        <p:sp>
          <p:nvSpPr>
            <p:cNvPr id="32" name="Rectangle 13"/>
            <p:cNvSpPr>
              <a:spLocks noChangeArrowheads="1"/>
            </p:cNvSpPr>
            <p:nvPr/>
          </p:nvSpPr>
          <p:spPr bwMode="auto">
            <a:xfrm>
              <a:off x="4533076" y="5654039"/>
              <a:ext cx="300295" cy="3359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Symbol" pitchFamily="18" charset="2"/>
                </a:rPr>
                <a:t>m</a:t>
              </a:r>
            </a:p>
          </p:txBody>
        </p:sp>
        <p:sp>
          <p:nvSpPr>
            <p:cNvPr id="33" name="Line 14"/>
            <p:cNvSpPr>
              <a:spLocks noChangeShapeType="1"/>
            </p:cNvSpPr>
            <p:nvPr/>
          </p:nvSpPr>
          <p:spPr bwMode="auto">
            <a:xfrm flipV="1">
              <a:off x="4123011" y="5453575"/>
              <a:ext cx="0" cy="3048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algn="ctr" defTabSz="685800">
                <a:spcBef>
                  <a:spcPct val="50000"/>
                </a:spcBef>
                <a:defRPr/>
              </a:pPr>
              <a:endParaRPr lang="en-US" sz="1200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15"/>
                <p:cNvSpPr>
                  <a:spLocks noChangeArrowheads="1"/>
                </p:cNvSpPr>
                <p:nvPr/>
              </p:nvSpPr>
              <p:spPr bwMode="auto">
                <a:xfrm>
                  <a:off x="-40172" y="3617154"/>
                  <a:ext cx="3782183" cy="861775"/>
                </a:xfrm>
                <a:prstGeom prst="rect">
                  <a:avLst/>
                </a:prstGeom>
                <a:solidFill>
                  <a:srgbClr val="E5F5FF"/>
                </a:solidFill>
                <a:ln w="1270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marL="0" lvl="1" algn="ctr">
                    <a:spcBef>
                      <a:spcPct val="0"/>
                    </a:spcBef>
                  </a:pPr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GB" sz="1200" kern="0" dirty="0">
                      <a:solidFill>
                        <a:srgbClr val="3A7A3A"/>
                      </a:solidFill>
                      <a:latin typeface="Courier New" pitchFamily="49" charset="0"/>
                    </a:rPr>
                    <a:t> pnorm(x,</a:t>
                  </a:r>
                  <a:r>
                    <a:rPr lang="en-GB" sz="1200" kern="0" dirty="0">
                      <a:solidFill>
                        <a:srgbClr val="3A7A3A"/>
                      </a:solidFill>
                      <a:latin typeface="Symbol" pitchFamily="18" charset="2"/>
                    </a:rPr>
                    <a:t>m</a:t>
                  </a:r>
                  <a:r>
                    <a:rPr lang="en-GB" sz="1200" kern="0" dirty="0">
                      <a:solidFill>
                        <a:srgbClr val="3A7A3A"/>
                      </a:solidFill>
                      <a:latin typeface="Courier New" pitchFamily="49" charset="0"/>
                    </a:rPr>
                    <a:t>,</a:t>
                  </a:r>
                  <a:r>
                    <a:rPr lang="en-GB" sz="1200" kern="0" dirty="0">
                      <a:solidFill>
                        <a:srgbClr val="3A7A3A"/>
                      </a:solidFill>
                      <a:latin typeface="Symbol" pitchFamily="18" charset="2"/>
                    </a:rPr>
                    <a:t>s</a:t>
                  </a:r>
                  <a:r>
                    <a:rPr lang="en-GB" sz="1200" kern="0" dirty="0">
                      <a:solidFill>
                        <a:srgbClr val="3A7A3A"/>
                      </a:solidFill>
                      <a:latin typeface="Courier New" pitchFamily="49" charset="0"/>
                    </a:rPr>
                    <a:t>,1)</a:t>
                  </a:r>
                </a:p>
                <a:p>
                  <a:pPr marL="0" lvl="1" algn="ctr">
                    <a:spcBef>
                      <a:spcPct val="0"/>
                    </a:spcBef>
                  </a:pPr>
                  <a:r>
                    <a:rPr lang="en-GB" sz="1200" kern="0" dirty="0">
                      <a:solidFill>
                        <a:srgbClr val="3A7A3A"/>
                      </a:solidFill>
                      <a:latin typeface="Courier New" pitchFamily="49" charset="0"/>
                    </a:rPr>
                    <a:t>Or:       </a:t>
                  </a:r>
                </a:p>
                <a:p>
                  <a:pPr marL="0" lvl="1" algn="ctr">
                    <a:spcBef>
                      <a:spcPct val="0"/>
                    </a:spcBef>
                  </a:pPr>
                  <a14:m>
                    <m:oMath xmlns:m="http://schemas.openxmlformats.org/officeDocument/2006/math">
                      <m:r>
                        <a:rPr lang="en-US" sz="120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20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200" b="0" i="0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GB" sz="1200" kern="0" dirty="0">
                      <a:solidFill>
                        <a:srgbClr val="3A7A3A"/>
                      </a:solidFill>
                      <a:latin typeface="Courier New" pitchFamily="49" charset="0"/>
                    </a:rPr>
                    <a:t> </a:t>
                  </a:r>
                  <a:r>
                    <a:rPr lang="en-GB" sz="1200" kern="0" dirty="0" err="1">
                      <a:solidFill>
                        <a:srgbClr val="3A7A3A"/>
                      </a:solidFill>
                      <a:latin typeface="Courier New" pitchFamily="49" charset="0"/>
                    </a:rPr>
                    <a:t>pnorm</a:t>
                  </a:r>
                  <a:r>
                    <a:rPr lang="en-GB" sz="1200" kern="0" dirty="0">
                      <a:solidFill>
                        <a:srgbClr val="3A7A3A"/>
                      </a:solidFill>
                      <a:latin typeface="Courier New" pitchFamily="49" charset="0"/>
                    </a:rPr>
                    <a:t>(z)</a:t>
                  </a:r>
                </a:p>
              </p:txBody>
            </p:sp>
          </mc:Choice>
          <mc:Fallback xmlns="">
            <p:sp>
              <p:nvSpPr>
                <p:cNvPr id="34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40172" y="3617154"/>
                  <a:ext cx="3782183" cy="861775"/>
                </a:xfrm>
                <a:prstGeom prst="rect">
                  <a:avLst/>
                </a:prstGeom>
                <a:blipFill>
                  <a:blip r:embed="rId3"/>
                  <a:stretch>
                    <a:fillRect t="-1852" b="-5556"/>
                  </a:stretch>
                </a:blipFill>
                <a:ln w="1270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16"/>
            <p:cNvSpPr>
              <a:spLocks noChangeArrowheads="1"/>
            </p:cNvSpPr>
            <p:nvPr/>
          </p:nvSpPr>
          <p:spPr bwMode="auto">
            <a:xfrm>
              <a:off x="6332811" y="5928238"/>
              <a:ext cx="381000" cy="3359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Arial" pitchFamily="34" charset="0"/>
                </a:rPr>
                <a:t>Z</a:t>
              </a:r>
            </a:p>
          </p:txBody>
        </p:sp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954736" y="6004438"/>
              <a:ext cx="285333" cy="3359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200" b="1" dirty="0">
                  <a:solidFill>
                    <a:srgbClr val="339933"/>
                  </a:solidFill>
                  <a:latin typeface="Arial" pitchFamily="34" charset="0"/>
                </a:rPr>
                <a:t>z</a:t>
              </a:r>
            </a:p>
          </p:txBody>
        </p:sp>
        <p:sp>
          <p:nvSpPr>
            <p:cNvPr id="37" name="Rectangle 18"/>
            <p:cNvSpPr>
              <a:spLocks noChangeArrowheads="1"/>
            </p:cNvSpPr>
            <p:nvPr/>
          </p:nvSpPr>
          <p:spPr bwMode="auto">
            <a:xfrm>
              <a:off x="4462736" y="6004438"/>
              <a:ext cx="353728" cy="3359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Arial" pitchFamily="34" charset="0"/>
                </a:rPr>
                <a:t> 0</a:t>
              </a:r>
            </a:p>
          </p:txBody>
        </p:sp>
        <p:sp>
          <p:nvSpPr>
            <p:cNvPr id="25" name="Line 6"/>
            <p:cNvSpPr>
              <a:spLocks noChangeShapeType="1"/>
            </p:cNvSpPr>
            <p:nvPr/>
          </p:nvSpPr>
          <p:spPr bwMode="auto">
            <a:xfrm>
              <a:off x="3513411" y="4615375"/>
              <a:ext cx="457200" cy="5334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algn="ctr" defTabSz="685800">
                <a:spcBef>
                  <a:spcPct val="50000"/>
                </a:spcBef>
                <a:defRPr/>
              </a:pPr>
              <a:endParaRPr lang="en-US" sz="1200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47681" name="Object 1"/>
              <p:cNvSpPr txBox="1"/>
              <p:nvPr/>
            </p:nvSpPr>
            <p:spPr bwMode="auto">
              <a:xfrm>
                <a:off x="2730863" y="4321565"/>
                <a:ext cx="4305297" cy="3118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buNone/>
                </a:pPr>
                <a:r>
                  <a:rPr lang="en-US" sz="1350" b="1" dirty="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</a:rPr>
                  <a:t>Example:</a:t>
                </a:r>
                <a:r>
                  <a:rPr lang="en-US" sz="1350" dirty="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120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≤0.12</m:t>
                        </m:r>
                      </m:e>
                    </m:d>
                    <m:r>
                      <a:rPr lang="en-US" sz="1200" b="0" i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pnorm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0.12</m:t>
                        </m:r>
                      </m:e>
                    </m:d>
                    <m:r>
                      <a:rPr lang="en-US" sz="1200" b="0" i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=0.5478</m:t>
                    </m:r>
                  </m:oMath>
                </a14:m>
                <a:endParaRPr lang="en-US" sz="1200" dirty="0">
                  <a:solidFill>
                    <a:srgbClr val="008000"/>
                  </a:solidFill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2247681" name="Object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30863" y="4321565"/>
                <a:ext cx="4305297" cy="311882"/>
              </a:xfrm>
              <a:prstGeom prst="rect">
                <a:avLst/>
              </a:prstGeom>
              <a:blipFill>
                <a:blip r:embed="rId4"/>
                <a:stretch>
                  <a:fillRect l="-425" t="-5882" b="-1372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1EB1C5-2269-FA9B-2339-F97FD8C9611B}"/>
                  </a:ext>
                </a:extLst>
              </p:cNvPr>
              <p:cNvSpPr txBox="1"/>
              <p:nvPr/>
            </p:nvSpPr>
            <p:spPr>
              <a:xfrm>
                <a:off x="2732180" y="3052750"/>
                <a:ext cx="1531621" cy="461665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0" ker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200" kern="0" dirty="0">
                          <a:solidFill>
                            <a:srgbClr val="3A7A3A"/>
                          </a:solidFill>
                          <a:latin typeface="Courier New" pitchFamily="49" charset="0"/>
                        </a:rPr>
                        <m:t>q</m:t>
                      </m:r>
                      <m:r>
                        <m:rPr>
                          <m:nor/>
                        </m:rPr>
                        <a:rPr lang="en-GB" sz="1200" kern="0" dirty="0">
                          <a:solidFill>
                            <a:srgbClr val="3A7A3A"/>
                          </a:solidFill>
                          <a:latin typeface="Courier New" pitchFamily="49" charset="0"/>
                        </a:rPr>
                        <m:t>norm</m:t>
                      </m:r>
                      <m:d>
                        <m:dPr>
                          <m:ctrlPr>
                            <a:rPr lang="en-US" sz="1200" i="1" ker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ker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lang="en-US" sz="1200" b="0" i="0" ker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200" b="0" i="1" kern="0" dirty="0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  <m:r>
                            <m:rPr>
                              <m:nor/>
                            </m:rPr>
                            <a:rPr lang="en-GB" sz="1200" kern="0" dirty="0">
                              <a:solidFill>
                                <a:srgbClr val="3A7A3A"/>
                              </a:solidFill>
                              <a:latin typeface="Courier New" pitchFamily="49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GB" sz="1200" kern="0" dirty="0">
                              <a:solidFill>
                                <a:srgbClr val="3A7A3A"/>
                              </a:solidFill>
                              <a:latin typeface="Courier New" pitchFamily="49" charset="0"/>
                            </a:rPr>
                            <m:t>s</m:t>
                          </m:r>
                        </m:e>
                      </m:d>
                    </m:oMath>
                  </m:oMathPara>
                </a14:m>
                <a:endParaRPr lang="en-US" sz="1200" kern="0" dirty="0">
                  <a:solidFill>
                    <a:srgbClr val="3A7A3A"/>
                  </a:solidFill>
                  <a:latin typeface="Courier New" pitchFamily="49" charset="0"/>
                </a:endParaRPr>
              </a:p>
              <a:p>
                <a:pPr marL="0" lvl="1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ker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ker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200" b="0" i="1" ker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200" b="0" i="0" ker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200" b="0" i="0" kern="0" dirty="0" smtClean="0">
                          <a:solidFill>
                            <a:srgbClr val="3A7A3A"/>
                          </a:solidFill>
                          <a:latin typeface="Courier New" pitchFamily="49" charset="0"/>
                        </a:rPr>
                        <m:t>q</m:t>
                      </m:r>
                      <m:r>
                        <m:rPr>
                          <m:nor/>
                        </m:rPr>
                        <a:rPr lang="en-GB" sz="1200" kern="0" dirty="0">
                          <a:solidFill>
                            <a:srgbClr val="3A7A3A"/>
                          </a:solidFill>
                          <a:latin typeface="Courier New" pitchFamily="49" charset="0"/>
                        </a:rPr>
                        <m:t>norm</m:t>
                      </m:r>
                      <m:r>
                        <a:rPr lang="en-US" sz="1200" b="0" i="0" ker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200" b="0" i="0" ker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1200" b="0" i="0" ker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200" kern="0" dirty="0">
                  <a:solidFill>
                    <a:srgbClr val="3A7A3A"/>
                  </a:solidFill>
                  <a:latin typeface="Courier New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1EB1C5-2269-FA9B-2339-F97FD8C96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180" y="3052750"/>
                <a:ext cx="1531621" cy="461665"/>
              </a:xfrm>
              <a:prstGeom prst="rect">
                <a:avLst/>
              </a:prstGeom>
              <a:blipFill>
                <a:blip r:embed="rId5"/>
                <a:stretch>
                  <a:fillRect b="-12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89036B-A5F5-6717-AFF4-E94E039A44FC}"/>
                  </a:ext>
                </a:extLst>
              </p:cNvPr>
              <p:cNvSpPr txBox="1"/>
              <p:nvPr/>
            </p:nvSpPr>
            <p:spPr>
              <a:xfrm>
                <a:off x="4055432" y="2566273"/>
                <a:ext cx="389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89036B-A5F5-6717-AFF4-E94E039A4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432" y="2566273"/>
                <a:ext cx="38933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Random Variables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idx="1"/>
          </p:nvPr>
        </p:nvSpPr>
        <p:spPr>
          <a:xfrm>
            <a:off x="605383" y="1015813"/>
            <a:ext cx="8022634" cy="2024567"/>
          </a:xfrm>
          <a:solidFill>
            <a:srgbClr val="E5F5FF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  <a:latin typeface="Helvetica Light"/>
              </a:rPr>
              <a:t>A</a:t>
            </a:r>
            <a:r>
              <a:rPr lang="en-US" sz="1200" dirty="0">
                <a:latin typeface="Helvetica Light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Helvetica Light"/>
              </a:rPr>
              <a:t>continuous random variable </a:t>
            </a:r>
            <a:r>
              <a:rPr lang="en-US" sz="1200" dirty="0">
                <a:solidFill>
                  <a:schemeClr val="tx1"/>
                </a:solidFill>
                <a:latin typeface="Helvetica Light"/>
              </a:rPr>
              <a:t>is a variable that can assume any value on a continuum (that is, the set of possible values is continuous or </a:t>
            </a:r>
            <a:r>
              <a:rPr lang="en-US" sz="1200" dirty="0">
                <a:solidFill>
                  <a:srgbClr val="0000FF"/>
                </a:solidFill>
                <a:latin typeface="Helvetica Light"/>
              </a:rPr>
              <a:t>“connected with no gaps”</a:t>
            </a:r>
            <a:r>
              <a:rPr lang="en-US" sz="1200" dirty="0">
                <a:solidFill>
                  <a:schemeClr val="tx1"/>
                </a:solidFill>
                <a:latin typeface="Helvetica Light"/>
              </a:rPr>
              <a:t>, i.e., each point is equal to the left and right limits to that point)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Helvetica Light"/>
              </a:rPr>
              <a:t>thickness of an item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Helvetica Light"/>
              </a:rPr>
              <a:t>time required to complete a task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Helvetica Light"/>
              </a:rPr>
              <a:t>temperature of a solution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Helvetica Light"/>
              </a:rPr>
              <a:t>height, in inches</a:t>
            </a:r>
          </a:p>
          <a:p>
            <a:pPr marL="342900" lvl="1" indent="0">
              <a:lnSpc>
                <a:spcPct val="150000"/>
              </a:lnSpc>
              <a:buNone/>
            </a:pPr>
            <a:endParaRPr lang="en-US" sz="1100" dirty="0">
              <a:solidFill>
                <a:schemeClr val="tx1"/>
              </a:solidFill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11493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476375" y="286941"/>
            <a:ext cx="6200775" cy="809625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sz="2700" kern="0" dirty="0">
                <a:solidFill>
                  <a:srgbClr val="FFFFFF"/>
                </a:solidFill>
                <a:latin typeface="Arial"/>
              </a:rPr>
              <a:t>Finding Standard Normal Probabilities:</a:t>
            </a:r>
            <a:br>
              <a:rPr lang="en-US" sz="2700" kern="0" dirty="0">
                <a:solidFill>
                  <a:srgbClr val="FFFFFF"/>
                </a:solidFill>
                <a:latin typeface="Arial"/>
              </a:rPr>
            </a:br>
            <a:r>
              <a:rPr lang="en-US" sz="2700" kern="0" dirty="0">
                <a:solidFill>
                  <a:srgbClr val="FFFFFF"/>
                </a:solidFill>
                <a:latin typeface="Arial"/>
              </a:rPr>
              <a:t>Table Z</a:t>
            </a:r>
          </a:p>
        </p:txBody>
      </p:sp>
      <p:grpSp>
        <p:nvGrpSpPr>
          <p:cNvPr id="3" name="Group 37"/>
          <p:cNvGrpSpPr/>
          <p:nvPr/>
        </p:nvGrpSpPr>
        <p:grpSpPr>
          <a:xfrm>
            <a:off x="1042391" y="1556660"/>
            <a:ext cx="6467621" cy="2506834"/>
            <a:chOff x="0" y="3113219"/>
            <a:chExt cx="8623494" cy="3342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2"/>
                <p:cNvSpPr>
                  <a:spLocks noChangeArrowheads="1"/>
                </p:cNvSpPr>
                <p:nvPr/>
              </p:nvSpPr>
              <p:spPr bwMode="auto">
                <a:xfrm>
                  <a:off x="3255617" y="3113219"/>
                  <a:ext cx="2306573" cy="483669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64007" tIns="32004" rIns="64007" bIns="32004"/>
                <a:lstStyle/>
                <a:p>
                  <a:pPr>
                    <a:buClr>
                      <a:srgbClr val="3333CC"/>
                    </a:buClr>
                    <a:buFont typeface="Wingdings" pitchFamily="2" charset="2"/>
                    <a:buNone/>
                  </a:pPr>
                  <a:r>
                    <a:rPr lang="en-US" sz="1100" i="1" dirty="0">
                      <a:solidFill>
                        <a:srgbClr val="000000"/>
                      </a:solidFill>
                      <a:latin typeface="Helvetica Light" panose="020B0403020202020204"/>
                    </a:rPr>
                    <a:t>The </a:t>
                  </a:r>
                  <a:r>
                    <a:rPr lang="en-US" sz="1100" i="1" dirty="0">
                      <a:solidFill>
                        <a:srgbClr val="0000FF"/>
                      </a:solidFill>
                      <a:latin typeface="Helvetica Light" panose="020B0403020202020204"/>
                    </a:rPr>
                    <a:t>column</a:t>
                  </a:r>
                  <a:r>
                    <a:rPr lang="en-US" sz="1100" i="1" dirty="0">
                      <a:solidFill>
                        <a:srgbClr val="FF0000"/>
                      </a:solidFill>
                      <a:latin typeface="Helvetica Light" panose="020B0403020202020204"/>
                    </a:rPr>
                    <a:t> </a:t>
                  </a:r>
                  <a:r>
                    <a:rPr lang="en-US" sz="1100" i="1" dirty="0">
                      <a:solidFill>
                        <a:srgbClr val="000000"/>
                      </a:solidFill>
                      <a:latin typeface="Helvetica Light" panose="020B0403020202020204"/>
                    </a:rPr>
                    <a:t>gives the </a:t>
                  </a:r>
                  <a:r>
                    <a:rPr lang="en-US" sz="1100" b="1" i="1" dirty="0">
                      <a:solidFill>
                        <a:srgbClr val="C00000"/>
                      </a:solidFill>
                      <a:latin typeface="Helvetica Light" panose="020B0403020202020204"/>
                    </a:rPr>
                    <a:t>second decimal value </a:t>
                  </a:r>
                  <a:r>
                    <a:rPr lang="en-US" sz="1100" i="1" dirty="0">
                      <a:solidFill>
                        <a:srgbClr val="000000"/>
                      </a:solidFill>
                      <a:latin typeface="Helvetica Light" panose="020B0403020202020204"/>
                    </a:rPr>
                    <a:t>of 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endParaRPr lang="en-US" sz="1100" i="1" dirty="0">
                    <a:solidFill>
                      <a:srgbClr val="000000"/>
                    </a:solidFill>
                    <a:latin typeface="Helvetica Light" panose="020B0403020202020204"/>
                  </a:endParaRPr>
                </a:p>
              </p:txBody>
            </p:sp>
          </mc:Choice>
          <mc:Fallback xmlns="">
            <p:sp>
              <p:nvSpPr>
                <p:cNvPr id="14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55617" y="3113219"/>
                  <a:ext cx="2306573" cy="483669"/>
                </a:xfrm>
                <a:prstGeom prst="rect">
                  <a:avLst/>
                </a:prstGeom>
                <a:blipFill>
                  <a:blip r:embed="rId2"/>
                  <a:stretch>
                    <a:fillRect l="-1413" t="-5000" b="-2500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7597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2761" r="3203"/>
            <a:stretch>
              <a:fillRect/>
            </a:stretch>
          </p:blipFill>
          <p:spPr bwMode="auto">
            <a:xfrm>
              <a:off x="0" y="3631570"/>
              <a:ext cx="8623494" cy="2002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Oval 3"/>
            <p:cNvSpPr/>
            <p:nvPr/>
          </p:nvSpPr>
          <p:spPr bwMode="auto">
            <a:xfrm>
              <a:off x="2090625" y="4623848"/>
              <a:ext cx="317500" cy="317500"/>
            </a:xfrm>
            <a:prstGeom prst="ellipse">
              <a:avLst/>
            </a:prstGeom>
            <a:noFill/>
            <a:ln w="12700">
              <a:solidFill>
                <a:srgbClr val="CC33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257175" indent="-257175">
                <a:buClr>
                  <a:srgbClr val="3333CC"/>
                </a:buClr>
                <a:buFont typeface="Wingdings" pitchFamily="2" charset="2"/>
                <a:buChar char="§"/>
              </a:pPr>
              <a:endParaRPr lang="en-US" sz="2100">
                <a:solidFill>
                  <a:srgbClr val="000000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3827033" y="4131508"/>
              <a:ext cx="317500" cy="317500"/>
            </a:xfrm>
            <a:prstGeom prst="ellipse">
              <a:avLst/>
            </a:prstGeom>
            <a:noFill/>
            <a:ln w="12700">
              <a:solidFill>
                <a:srgbClr val="CC33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257175" indent="-257175">
                <a:buClr>
                  <a:srgbClr val="3333CC"/>
                </a:buClr>
                <a:buFont typeface="Wingdings" pitchFamily="2" charset="2"/>
                <a:buChar char="§"/>
              </a:pPr>
              <a:endParaRPr lang="en-US" sz="2100">
                <a:solidFill>
                  <a:srgbClr val="000000"/>
                </a:solidFill>
              </a:endParaRPr>
            </a:p>
          </p:txBody>
        </p:sp>
        <p:cxnSp>
          <p:nvCxnSpPr>
            <p:cNvPr id="8" name="Straight Arrow Connector 7"/>
            <p:cNvCxnSpPr>
              <a:endCxn id="5" idx="7"/>
            </p:cNvCxnSpPr>
            <p:nvPr/>
          </p:nvCxnSpPr>
          <p:spPr bwMode="auto">
            <a:xfrm flipH="1">
              <a:off x="4098036" y="3666744"/>
              <a:ext cx="589321" cy="511261"/>
            </a:xfrm>
            <a:prstGeom prst="straightConnector1">
              <a:avLst/>
            </a:prstGeom>
            <a:noFill/>
            <a:ln w="12700">
              <a:solidFill>
                <a:srgbClr val="CC3300"/>
              </a:solidFill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" name="Oval 8"/>
            <p:cNvSpPr/>
            <p:nvPr/>
          </p:nvSpPr>
          <p:spPr bwMode="auto">
            <a:xfrm>
              <a:off x="3685809" y="4602120"/>
              <a:ext cx="596900" cy="317500"/>
            </a:xfrm>
            <a:prstGeom prst="ellipse">
              <a:avLst/>
            </a:prstGeom>
            <a:noFill/>
            <a:ln w="12700">
              <a:solidFill>
                <a:srgbClr val="CC33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257175" indent="-257175">
                <a:buClr>
                  <a:srgbClr val="3333CC"/>
                </a:buClr>
                <a:buFont typeface="Wingdings" pitchFamily="2" charset="2"/>
                <a:buChar char="§"/>
              </a:pPr>
              <a:endParaRPr lang="en-US" sz="2100">
                <a:solidFill>
                  <a:srgbClr val="000000"/>
                </a:solidFill>
              </a:endParaRPr>
            </a:p>
          </p:txBody>
        </p:sp>
        <p:cxnSp>
          <p:nvCxnSpPr>
            <p:cNvPr id="10" name="Straight Arrow Connector 9"/>
            <p:cNvCxnSpPr>
              <a:endCxn id="4" idx="3"/>
            </p:cNvCxnSpPr>
            <p:nvPr/>
          </p:nvCxnSpPr>
          <p:spPr bwMode="auto">
            <a:xfrm flipV="1">
              <a:off x="1505245" y="4894851"/>
              <a:ext cx="631877" cy="673845"/>
            </a:xfrm>
            <a:prstGeom prst="straightConnector1">
              <a:avLst/>
            </a:prstGeom>
            <a:noFill/>
            <a:ln w="12700">
              <a:solidFill>
                <a:srgbClr val="CC3300"/>
              </a:solidFill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1"/>
                <p:cNvSpPr>
                  <a:spLocks noChangeArrowheads="1"/>
                </p:cNvSpPr>
                <p:nvPr/>
              </p:nvSpPr>
              <p:spPr bwMode="auto">
                <a:xfrm>
                  <a:off x="124501" y="5632704"/>
                  <a:ext cx="1966124" cy="822960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64007" tIns="32004" rIns="64007" bIns="32004"/>
                <a:lstStyle/>
                <a:p>
                  <a:pPr>
                    <a:buClr>
                      <a:srgbClr val="3333CC"/>
                    </a:buClr>
                    <a:buFont typeface="Wingdings" pitchFamily="2" charset="2"/>
                    <a:buNone/>
                  </a:pPr>
                  <a:r>
                    <a:rPr lang="en-US" sz="1100" i="1" dirty="0">
                      <a:solidFill>
                        <a:srgbClr val="000000"/>
                      </a:solidFill>
                      <a:latin typeface="Helvetica Light" panose="020B0403020202020204"/>
                    </a:rPr>
                    <a:t>The </a:t>
                  </a:r>
                  <a:r>
                    <a:rPr lang="en-US" sz="1100" i="1" dirty="0">
                      <a:solidFill>
                        <a:srgbClr val="0000FF"/>
                      </a:solidFill>
                      <a:latin typeface="Helvetica Light" panose="020B0403020202020204"/>
                    </a:rPr>
                    <a:t>row</a:t>
                  </a:r>
                  <a:r>
                    <a:rPr lang="en-US" sz="1100" i="1" dirty="0">
                      <a:solidFill>
                        <a:srgbClr val="FF0000"/>
                      </a:solidFill>
                      <a:latin typeface="Helvetica Light" panose="020B0403020202020204"/>
                    </a:rPr>
                    <a:t> </a:t>
                  </a:r>
                  <a:r>
                    <a:rPr lang="en-US" sz="1100" i="1" dirty="0">
                      <a:solidFill>
                        <a:srgbClr val="000000"/>
                      </a:solidFill>
                      <a:latin typeface="Helvetica Light" panose="020B0403020202020204"/>
                    </a:rPr>
                    <a:t>gives the value of 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US" sz="1100" i="1" dirty="0">
                      <a:solidFill>
                        <a:srgbClr val="000000"/>
                      </a:solidFill>
                      <a:latin typeface="Helvetica Light" panose="020B0403020202020204"/>
                    </a:rPr>
                    <a:t> up to the </a:t>
                  </a:r>
                  <a:r>
                    <a:rPr lang="en-US" sz="1100" b="1" i="1" dirty="0">
                      <a:solidFill>
                        <a:srgbClr val="C00000"/>
                      </a:solidFill>
                      <a:latin typeface="Helvetica Light" panose="020B0403020202020204"/>
                    </a:rPr>
                    <a:t>first decimal point</a:t>
                  </a:r>
                </a:p>
              </p:txBody>
            </p:sp>
          </mc:Choice>
          <mc:Fallback xmlns="">
            <p:sp>
              <p:nvSpPr>
                <p:cNvPr id="16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4501" y="5632704"/>
                  <a:ext cx="1966124" cy="822960"/>
                </a:xfrm>
                <a:prstGeom prst="rect">
                  <a:avLst/>
                </a:prstGeom>
                <a:blipFill>
                  <a:blip r:embed="rId4"/>
                  <a:stretch>
                    <a:fillRect l="-1653" t="-2941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20"/>
              <p:cNvSpPr>
                <a:spLocks noChangeArrowheads="1"/>
              </p:cNvSpPr>
              <p:nvPr/>
            </p:nvSpPr>
            <p:spPr bwMode="auto">
              <a:xfrm>
                <a:off x="2162038" y="4267676"/>
                <a:ext cx="2456688" cy="276999"/>
              </a:xfrm>
              <a:prstGeom prst="rect">
                <a:avLst/>
              </a:prstGeom>
              <a:solidFill>
                <a:srgbClr val="E5F5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3333CC"/>
                  </a:buClr>
                  <a:buSzPct val="60000"/>
                </a:pPr>
                <a:r>
                  <a:rPr lang="en-US" sz="1200" b="1" dirty="0">
                    <a:solidFill>
                      <a:srgbClr val="3333CC"/>
                    </a:solidFill>
                    <a:latin typeface="Helvetica Light" panose="020B0403020202020204"/>
                  </a:rPr>
                  <a:t>Example:</a:t>
                </a:r>
                <a:r>
                  <a:rPr lang="en-US" sz="1200" b="1" dirty="0">
                    <a:solidFill>
                      <a:srgbClr val="000000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120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≤0.12</m:t>
                        </m:r>
                      </m:e>
                    </m:d>
                    <m:r>
                      <a:rPr lang="en-US" sz="120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=0.5478</m:t>
                    </m:r>
                  </m:oMath>
                </a14:m>
                <a:endParaRPr lang="en-US" sz="1200" dirty="0">
                  <a:solidFill>
                    <a:srgbClr val="008000"/>
                  </a:solidFill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39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62038" y="4267676"/>
                <a:ext cx="2456688" cy="276999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11"/>
              <p:cNvSpPr>
                <a:spLocks noChangeArrowheads="1"/>
              </p:cNvSpPr>
              <p:nvPr/>
            </p:nvSpPr>
            <p:spPr bwMode="auto">
              <a:xfrm>
                <a:off x="638175" y="1003505"/>
                <a:ext cx="7357505" cy="338211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64007" tIns="32004" rIns="64007" bIns="32004"/>
              <a:lstStyle/>
              <a:p>
                <a:pPr indent="-428625">
                  <a:buClr>
                    <a:srgbClr val="3333CC"/>
                  </a:buClr>
                  <a:buSzPct val="60000"/>
                </a:pPr>
                <a:r>
                  <a:rPr lang="en-US" sz="1100" kern="0" dirty="0">
                    <a:solidFill>
                      <a:srgbClr val="000000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100" dirty="0">
                    <a:solidFill>
                      <a:srgbClr val="0000FF"/>
                    </a:solidFill>
                    <a:latin typeface="Helvetica Light" panose="020B0403020202020204"/>
                  </a:rPr>
                  <a:t>-table: </a:t>
                </a:r>
                <a:r>
                  <a:rPr lang="en-US" sz="1100" dirty="0">
                    <a:solidFill>
                      <a:srgbClr val="000000"/>
                    </a:solidFill>
                    <a:latin typeface="Helvetica Light" panose="020B0403020202020204"/>
                  </a:rPr>
                  <a:t>The value in the table indicates the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i="0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10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100" i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sz="1100" i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sz="1100" i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solidFill>
                      <a:srgbClr val="000000"/>
                    </a:solidFill>
                    <a:latin typeface="Helvetica Light" panose="020B0403020202020204"/>
                  </a:rPr>
                  <a:t>for a specified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b="0" i="0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US" sz="1100" dirty="0">
                    <a:solidFill>
                      <a:srgbClr val="000000"/>
                    </a:solidFill>
                    <a:latin typeface="Helvetica Light" panose="020B0403020202020204"/>
                  </a:rPr>
                  <a:t>, like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b="0" i="0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1100" b="0" i="0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=0.12</m:t>
                    </m:r>
                  </m:oMath>
                </a14:m>
                <a:r>
                  <a:rPr lang="en-US" sz="1100" dirty="0">
                    <a:solidFill>
                      <a:srgbClr val="000000"/>
                    </a:solidFill>
                    <a:latin typeface="Helvetica Light" panose="020B0403020202020204"/>
                  </a:rPr>
                  <a:t>.</a:t>
                </a:r>
              </a:p>
            </p:txBody>
          </p:sp>
        </mc:Choice>
        <mc:Fallback>
          <p:sp>
            <p:nvSpPr>
              <p:cNvPr id="4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8175" y="1003505"/>
                <a:ext cx="7357505" cy="338211"/>
              </a:xfrm>
              <a:prstGeom prst="rect">
                <a:avLst/>
              </a:prstGeom>
              <a:blipFill>
                <a:blip r:embed="rId6"/>
                <a:stretch>
                  <a:fillRect t="-526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23">
            <a:extLst>
              <a:ext uri="{FF2B5EF4-FFF2-40B4-BE49-F238E27FC236}">
                <a16:creationId xmlns:a16="http://schemas.microsoft.com/office/drawing/2014/main" id="{ACB2EAAA-801D-445F-A152-B76BE8324415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273844"/>
            <a:ext cx="7886700" cy="75285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Franklin Gothic Medium Cond" panose="020B06060304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Normal Distribution in Table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952814F-CC1D-7180-A6F2-76F74F0915FD}"/>
              </a:ext>
            </a:extLst>
          </p:cNvPr>
          <p:cNvGrpSpPr/>
          <p:nvPr/>
        </p:nvGrpSpPr>
        <p:grpSpPr>
          <a:xfrm>
            <a:off x="5326197" y="3425246"/>
            <a:ext cx="2426649" cy="1594203"/>
            <a:chOff x="4745157" y="1091884"/>
            <a:chExt cx="2855516" cy="1797211"/>
          </a:xfrm>
        </p:grpSpPr>
        <p:sp>
          <p:nvSpPr>
            <p:cNvPr id="45" name="Rectangle 25">
              <a:extLst>
                <a:ext uri="{FF2B5EF4-FFF2-40B4-BE49-F238E27FC236}">
                  <a16:creationId xmlns:a16="http://schemas.microsoft.com/office/drawing/2014/main" id="{908CC6F9-322D-40D5-B2D1-1610040B0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7322" y="2434212"/>
              <a:ext cx="381976" cy="2580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050" b="1">
                  <a:solidFill>
                    <a:srgbClr val="000000"/>
                  </a:solidFill>
                  <a:latin typeface="Arial" pitchFamily="34" charset="0"/>
                </a:rPr>
                <a:t>8.6</a:t>
              </a:r>
              <a:endParaRPr lang="en-US" sz="1200" b="1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8" name="Rectangle 26">
              <a:extLst>
                <a:ext uri="{FF2B5EF4-FFF2-40B4-BE49-F238E27FC236}">
                  <a16:creationId xmlns:a16="http://schemas.microsoft.com/office/drawing/2014/main" id="{B4CAA781-B1F4-B819-DCE6-42EDC75D6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1572" y="2434212"/>
              <a:ext cx="293319" cy="2580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050" b="1" dirty="0">
                  <a:solidFill>
                    <a:srgbClr val="000000"/>
                  </a:solidFill>
                  <a:latin typeface="Arial" pitchFamily="34" charset="0"/>
                </a:rPr>
                <a:t> 8</a:t>
              </a:r>
              <a:endParaRPr lang="en-US" sz="12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grpSp>
          <p:nvGrpSpPr>
            <p:cNvPr id="54" name="Group 23">
              <a:extLst>
                <a:ext uri="{FF2B5EF4-FFF2-40B4-BE49-F238E27FC236}">
                  <a16:creationId xmlns:a16="http://schemas.microsoft.com/office/drawing/2014/main" id="{D8C89927-C7F3-0B05-08F6-1EA26BBEF575}"/>
                </a:ext>
              </a:extLst>
            </p:cNvPr>
            <p:cNvGrpSpPr/>
            <p:nvPr/>
          </p:nvGrpSpPr>
          <p:grpSpPr>
            <a:xfrm>
              <a:off x="4745157" y="1091884"/>
              <a:ext cx="2824163" cy="1567028"/>
              <a:chOff x="2772398" y="3792977"/>
              <a:chExt cx="3765550" cy="2089371"/>
            </a:xfrm>
          </p:grpSpPr>
          <p:sp>
            <p:nvSpPr>
              <p:cNvPr id="1875982" name="Freeform 18">
                <a:extLst>
                  <a:ext uri="{FF2B5EF4-FFF2-40B4-BE49-F238E27FC236}">
                    <a16:creationId xmlns:a16="http://schemas.microsoft.com/office/drawing/2014/main" id="{3E1499F5-27D9-FDC4-2F9B-5CD385F11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6480" y="3882096"/>
                <a:ext cx="385763" cy="1652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038"/>
                  </a:cxn>
                  <a:cxn ang="0">
                    <a:pos x="243" y="1041"/>
                  </a:cxn>
                  <a:cxn ang="0">
                    <a:pos x="237" y="201"/>
                  </a:cxn>
                  <a:cxn ang="0">
                    <a:pos x="204" y="144"/>
                  </a:cxn>
                  <a:cxn ang="0">
                    <a:pos x="174" y="102"/>
                  </a:cxn>
                  <a:cxn ang="0">
                    <a:pos x="102" y="24"/>
                  </a:cxn>
                </a:cxnLst>
                <a:rect l="0" t="0" r="r" b="b"/>
                <a:pathLst>
                  <a:path w="243" h="1041">
                    <a:moveTo>
                      <a:pt x="6" y="0"/>
                    </a:moveTo>
                    <a:lnTo>
                      <a:pt x="0" y="1038"/>
                    </a:lnTo>
                    <a:lnTo>
                      <a:pt x="243" y="1041"/>
                    </a:lnTo>
                    <a:lnTo>
                      <a:pt x="237" y="201"/>
                    </a:lnTo>
                    <a:lnTo>
                      <a:pt x="204" y="144"/>
                    </a:lnTo>
                    <a:lnTo>
                      <a:pt x="174" y="102"/>
                    </a:lnTo>
                    <a:lnTo>
                      <a:pt x="102" y="24"/>
                    </a:lnTo>
                  </a:path>
                </a:pathLst>
              </a:custGeom>
              <a:solidFill>
                <a:srgbClr val="2D2DB9"/>
              </a:solidFill>
              <a:ln w="9525" cap="flat" cmpd="sng">
                <a:solidFill>
                  <a:srgbClr val="2D2DB9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endParaRPr lang="en-US" sz="1200" dirty="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875983" name="Freeform 4">
                <a:extLst>
                  <a:ext uri="{FF2B5EF4-FFF2-40B4-BE49-F238E27FC236}">
                    <a16:creationId xmlns:a16="http://schemas.microsoft.com/office/drawing/2014/main" id="{988A0212-61DE-A13B-C79E-7BD5FA1A5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2398" y="3877114"/>
                <a:ext cx="1746250" cy="1673226"/>
              </a:xfrm>
              <a:custGeom>
                <a:avLst/>
                <a:gdLst/>
                <a:ahLst/>
                <a:cxnLst>
                  <a:cxn ang="0">
                    <a:pos x="1076" y="1044"/>
                  </a:cxn>
                  <a:cxn ang="0">
                    <a:pos x="1100" y="0"/>
                  </a:cxn>
                  <a:cxn ang="0">
                    <a:pos x="938" y="72"/>
                  </a:cxn>
                  <a:cxn ang="0">
                    <a:pos x="845" y="201"/>
                  </a:cxn>
                  <a:cxn ang="0">
                    <a:pos x="770" y="327"/>
                  </a:cxn>
                  <a:cxn ang="0">
                    <a:pos x="698" y="471"/>
                  </a:cxn>
                  <a:cxn ang="0">
                    <a:pos x="638" y="567"/>
                  </a:cxn>
                  <a:cxn ang="0">
                    <a:pos x="563" y="681"/>
                  </a:cxn>
                  <a:cxn ang="0">
                    <a:pos x="515" y="753"/>
                  </a:cxn>
                  <a:cxn ang="0">
                    <a:pos x="425" y="837"/>
                  </a:cxn>
                  <a:cxn ang="0">
                    <a:pos x="262" y="954"/>
                  </a:cxn>
                  <a:cxn ang="0">
                    <a:pos x="0" y="998"/>
                  </a:cxn>
                  <a:cxn ang="0">
                    <a:pos x="2" y="1054"/>
                  </a:cxn>
                  <a:cxn ang="0">
                    <a:pos x="1076" y="1044"/>
                  </a:cxn>
                </a:cxnLst>
                <a:rect l="0" t="0" r="r" b="b"/>
                <a:pathLst>
                  <a:path w="1100" h="1054">
                    <a:moveTo>
                      <a:pt x="1076" y="1044"/>
                    </a:moveTo>
                    <a:lnTo>
                      <a:pt x="1100" y="0"/>
                    </a:lnTo>
                    <a:lnTo>
                      <a:pt x="938" y="72"/>
                    </a:lnTo>
                    <a:lnTo>
                      <a:pt x="845" y="201"/>
                    </a:lnTo>
                    <a:lnTo>
                      <a:pt x="770" y="327"/>
                    </a:lnTo>
                    <a:lnTo>
                      <a:pt x="698" y="471"/>
                    </a:lnTo>
                    <a:lnTo>
                      <a:pt x="638" y="567"/>
                    </a:lnTo>
                    <a:lnTo>
                      <a:pt x="563" y="681"/>
                    </a:lnTo>
                    <a:lnTo>
                      <a:pt x="515" y="753"/>
                    </a:lnTo>
                    <a:lnTo>
                      <a:pt x="425" y="837"/>
                    </a:lnTo>
                    <a:lnTo>
                      <a:pt x="262" y="954"/>
                    </a:lnTo>
                    <a:lnTo>
                      <a:pt x="0" y="998"/>
                    </a:lnTo>
                    <a:lnTo>
                      <a:pt x="2" y="1054"/>
                    </a:lnTo>
                    <a:lnTo>
                      <a:pt x="1076" y="1044"/>
                    </a:lnTo>
                    <a:close/>
                  </a:path>
                </a:pathLst>
              </a:custGeom>
              <a:solidFill>
                <a:srgbClr val="2D2DB9"/>
              </a:solidFill>
              <a:ln w="12700" cap="flat" cmpd="sng">
                <a:solidFill>
                  <a:srgbClr val="2D2DB9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endParaRPr lang="en-US" sz="1200" dirty="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875984" name="Freeform 8">
                <a:extLst>
                  <a:ext uri="{FF2B5EF4-FFF2-40B4-BE49-F238E27FC236}">
                    <a16:creationId xmlns:a16="http://schemas.microsoft.com/office/drawing/2014/main" id="{5251B63B-CCEA-BAEA-FA3F-A4A1DDEA4C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0548" y="3904102"/>
                <a:ext cx="6351" cy="16303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1027"/>
                  </a:cxn>
                </a:cxnLst>
                <a:rect l="0" t="0" r="r" b="b"/>
                <a:pathLst>
                  <a:path w="4" h="1027">
                    <a:moveTo>
                      <a:pt x="0" y="0"/>
                    </a:moveTo>
                    <a:lnTo>
                      <a:pt x="4" y="1027"/>
                    </a:lnTo>
                  </a:path>
                </a:pathLst>
              </a:cu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endParaRPr lang="en-US" sz="1200" dirty="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875985" name="Freeform 9">
                <a:extLst>
                  <a:ext uri="{FF2B5EF4-FFF2-40B4-BE49-F238E27FC236}">
                    <a16:creationId xmlns:a16="http://schemas.microsoft.com/office/drawing/2014/main" id="{7E4B1453-9D4F-D143-ACA6-E0CED9A1D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9598" y="3886639"/>
                <a:ext cx="1649413" cy="1574800"/>
              </a:xfrm>
              <a:custGeom>
                <a:avLst/>
                <a:gdLst/>
                <a:ahLst/>
                <a:cxnLst>
                  <a:cxn ang="0">
                    <a:pos x="1039" y="992"/>
                  </a:cxn>
                  <a:cxn ang="0">
                    <a:pos x="931" y="982"/>
                  </a:cxn>
                  <a:cxn ang="0">
                    <a:pos x="876" y="969"/>
                  </a:cxn>
                  <a:cxn ang="0">
                    <a:pos x="823" y="954"/>
                  </a:cxn>
                  <a:cxn ang="0">
                    <a:pos x="768" y="931"/>
                  </a:cxn>
                  <a:cxn ang="0">
                    <a:pos x="713" y="899"/>
                  </a:cxn>
                  <a:cxn ang="0">
                    <a:pos x="661" y="859"/>
                  </a:cxn>
                  <a:cxn ang="0">
                    <a:pos x="551" y="745"/>
                  </a:cxn>
                  <a:cxn ang="0">
                    <a:pos x="443" y="583"/>
                  </a:cxn>
                  <a:cxn ang="0">
                    <a:pos x="335" y="388"/>
                  </a:cxn>
                  <a:cxn ang="0">
                    <a:pos x="280" y="289"/>
                  </a:cxn>
                  <a:cxn ang="0">
                    <a:pos x="225" y="198"/>
                  </a:cxn>
                  <a:cxn ang="0">
                    <a:pos x="173" y="118"/>
                  </a:cxn>
                  <a:cxn ang="0">
                    <a:pos x="118" y="55"/>
                  </a:cxn>
                  <a:cxn ang="0">
                    <a:pos x="63" y="15"/>
                  </a:cxn>
                  <a:cxn ang="0">
                    <a:pos x="38" y="8"/>
                  </a:cxn>
                  <a:cxn ang="0">
                    <a:pos x="0" y="0"/>
                  </a:cxn>
                </a:cxnLst>
                <a:rect l="0" t="0" r="r" b="b"/>
                <a:pathLst>
                  <a:path w="1039" h="992">
                    <a:moveTo>
                      <a:pt x="1039" y="992"/>
                    </a:moveTo>
                    <a:lnTo>
                      <a:pt x="931" y="982"/>
                    </a:lnTo>
                    <a:lnTo>
                      <a:pt x="876" y="969"/>
                    </a:lnTo>
                    <a:lnTo>
                      <a:pt x="823" y="954"/>
                    </a:lnTo>
                    <a:lnTo>
                      <a:pt x="768" y="931"/>
                    </a:lnTo>
                    <a:lnTo>
                      <a:pt x="713" y="899"/>
                    </a:lnTo>
                    <a:lnTo>
                      <a:pt x="661" y="859"/>
                    </a:lnTo>
                    <a:lnTo>
                      <a:pt x="551" y="745"/>
                    </a:lnTo>
                    <a:lnTo>
                      <a:pt x="443" y="583"/>
                    </a:lnTo>
                    <a:lnTo>
                      <a:pt x="335" y="388"/>
                    </a:lnTo>
                    <a:lnTo>
                      <a:pt x="280" y="289"/>
                    </a:lnTo>
                    <a:lnTo>
                      <a:pt x="225" y="198"/>
                    </a:lnTo>
                    <a:lnTo>
                      <a:pt x="173" y="118"/>
                    </a:lnTo>
                    <a:lnTo>
                      <a:pt x="118" y="55"/>
                    </a:lnTo>
                    <a:lnTo>
                      <a:pt x="63" y="15"/>
                    </a:lnTo>
                    <a:lnTo>
                      <a:pt x="38" y="8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rnd" cmpd="sng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endParaRPr lang="en-US" sz="120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875986" name="Freeform 10">
                <a:extLst>
                  <a:ext uri="{FF2B5EF4-FFF2-40B4-BE49-F238E27FC236}">
                    <a16:creationId xmlns:a16="http://schemas.microsoft.com/office/drawing/2014/main" id="{2A464208-4D7E-DDF7-1FAD-C92938B41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4148" y="3891402"/>
                <a:ext cx="1676400" cy="1570037"/>
              </a:xfrm>
              <a:custGeom>
                <a:avLst/>
                <a:gdLst/>
                <a:ahLst/>
                <a:cxnLst>
                  <a:cxn ang="0">
                    <a:pos x="0" y="989"/>
                  </a:cxn>
                  <a:cxn ang="0">
                    <a:pos x="108" y="979"/>
                  </a:cxn>
                  <a:cxn ang="0">
                    <a:pos x="163" y="966"/>
                  </a:cxn>
                  <a:cxn ang="0">
                    <a:pos x="218" y="951"/>
                  </a:cxn>
                  <a:cxn ang="0">
                    <a:pos x="271" y="928"/>
                  </a:cxn>
                  <a:cxn ang="0">
                    <a:pos x="326" y="896"/>
                  </a:cxn>
                  <a:cxn ang="0">
                    <a:pos x="381" y="856"/>
                  </a:cxn>
                  <a:cxn ang="0">
                    <a:pos x="488" y="742"/>
                  </a:cxn>
                  <a:cxn ang="0">
                    <a:pos x="596" y="580"/>
                  </a:cxn>
                  <a:cxn ang="0">
                    <a:pos x="706" y="385"/>
                  </a:cxn>
                  <a:cxn ang="0">
                    <a:pos x="759" y="286"/>
                  </a:cxn>
                  <a:cxn ang="0">
                    <a:pos x="814" y="195"/>
                  </a:cxn>
                  <a:cxn ang="0">
                    <a:pos x="868" y="115"/>
                  </a:cxn>
                  <a:cxn ang="0">
                    <a:pos x="909" y="72"/>
                  </a:cxn>
                  <a:cxn ang="0">
                    <a:pos x="969" y="18"/>
                  </a:cxn>
                  <a:cxn ang="0">
                    <a:pos x="1056" y="0"/>
                  </a:cxn>
                </a:cxnLst>
                <a:rect l="0" t="0" r="r" b="b"/>
                <a:pathLst>
                  <a:path w="1056" h="989">
                    <a:moveTo>
                      <a:pt x="0" y="989"/>
                    </a:moveTo>
                    <a:lnTo>
                      <a:pt x="108" y="979"/>
                    </a:lnTo>
                    <a:lnTo>
                      <a:pt x="163" y="966"/>
                    </a:lnTo>
                    <a:lnTo>
                      <a:pt x="218" y="951"/>
                    </a:lnTo>
                    <a:lnTo>
                      <a:pt x="271" y="928"/>
                    </a:lnTo>
                    <a:lnTo>
                      <a:pt x="326" y="896"/>
                    </a:lnTo>
                    <a:lnTo>
                      <a:pt x="381" y="856"/>
                    </a:lnTo>
                    <a:lnTo>
                      <a:pt x="488" y="742"/>
                    </a:lnTo>
                    <a:lnTo>
                      <a:pt x="596" y="580"/>
                    </a:lnTo>
                    <a:lnTo>
                      <a:pt x="706" y="385"/>
                    </a:lnTo>
                    <a:lnTo>
                      <a:pt x="759" y="286"/>
                    </a:lnTo>
                    <a:lnTo>
                      <a:pt x="814" y="195"/>
                    </a:lnTo>
                    <a:lnTo>
                      <a:pt x="868" y="115"/>
                    </a:lnTo>
                    <a:lnTo>
                      <a:pt x="909" y="72"/>
                    </a:lnTo>
                    <a:lnTo>
                      <a:pt x="969" y="18"/>
                    </a:lnTo>
                    <a:lnTo>
                      <a:pt x="1056" y="0"/>
                    </a:lnTo>
                  </a:path>
                </a:pathLst>
              </a:custGeom>
              <a:noFill/>
              <a:ln w="28575" cap="rnd" cmpd="sng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endParaRPr lang="en-US" sz="120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875987" name="Freeform 11">
                <a:extLst>
                  <a:ext uri="{FF2B5EF4-FFF2-40B4-BE49-F238E27FC236}">
                    <a16:creationId xmlns:a16="http://schemas.microsoft.com/office/drawing/2014/main" id="{433FDFDE-66AE-D0AB-3F2E-7BA40F6393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961" y="5547164"/>
                <a:ext cx="3395662" cy="6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139" y="4"/>
                  </a:cxn>
                </a:cxnLst>
                <a:rect l="0" t="0" r="r" b="b"/>
                <a:pathLst>
                  <a:path w="2139" h="4">
                    <a:moveTo>
                      <a:pt x="0" y="0"/>
                    </a:moveTo>
                    <a:lnTo>
                      <a:pt x="0" y="0"/>
                    </a:lnTo>
                    <a:lnTo>
                      <a:pt x="2139" y="4"/>
                    </a:lnTo>
                  </a:path>
                </a:pathLst>
              </a:custGeom>
              <a:noFill/>
              <a:ln w="508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endParaRPr lang="en-US" sz="120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875988" name="Rectangle 12">
                <a:extLst>
                  <a:ext uri="{FF2B5EF4-FFF2-40B4-BE49-F238E27FC236}">
                    <a16:creationId xmlns:a16="http://schemas.microsoft.com/office/drawing/2014/main" id="{A24D2A7E-4CDA-1582-C1A3-B88E96A47B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6948" y="5534463"/>
                <a:ext cx="381000" cy="34788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67865" tIns="33338" rIns="67865" bIns="33338">
                <a:spAutoFit/>
              </a:bodyPr>
              <a:lstStyle/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en-US" sz="1050" b="1">
                    <a:solidFill>
                      <a:srgbClr val="000000"/>
                    </a:solidFill>
                    <a:latin typeface="Arial" pitchFamily="34" charset="0"/>
                  </a:rPr>
                  <a:t>X</a:t>
                </a:r>
              </a:p>
            </p:txBody>
          </p:sp>
          <p:sp>
            <p:nvSpPr>
              <p:cNvPr id="1875989" name="Rectangle 13">
                <a:extLst>
                  <a:ext uri="{FF2B5EF4-FFF2-40B4-BE49-F238E27FC236}">
                    <a16:creationId xmlns:a16="http://schemas.microsoft.com/office/drawing/2014/main" id="{3C552128-82F9-37AD-19DC-EC5404602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8836" y="3792977"/>
                <a:ext cx="184150" cy="9207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endParaRPr lang="en-US" sz="120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</p:grpSp>
        <p:sp>
          <p:nvSpPr>
            <p:cNvPr id="1875972" name="Rectangle 14">
              <a:extLst>
                <a:ext uri="{FF2B5EF4-FFF2-40B4-BE49-F238E27FC236}">
                  <a16:creationId xmlns:a16="http://schemas.microsoft.com/office/drawing/2014/main" id="{A7CB02B6-CE4C-F8E4-1484-3ACABCF1E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4923" y="2628182"/>
              <a:ext cx="285750" cy="2609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050" b="1" dirty="0">
                  <a:solidFill>
                    <a:srgbClr val="3333CC"/>
                  </a:solidFill>
                  <a:latin typeface="Arial" pitchFamily="34" charset="0"/>
                </a:rPr>
                <a:t>Z</a:t>
              </a:r>
            </a:p>
          </p:txBody>
        </p:sp>
        <p:sp>
          <p:nvSpPr>
            <p:cNvPr id="1875980" name="Rectangle 16">
              <a:extLst>
                <a:ext uri="{FF2B5EF4-FFF2-40B4-BE49-F238E27FC236}">
                  <a16:creationId xmlns:a16="http://schemas.microsoft.com/office/drawing/2014/main" id="{AEBA7121-A754-76BD-B065-67274DAA1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4773" y="2628182"/>
              <a:ext cx="470632" cy="2580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050" b="1" dirty="0">
                  <a:solidFill>
                    <a:srgbClr val="3333CC"/>
                  </a:solidFill>
                  <a:latin typeface="Arial" pitchFamily="34" charset="0"/>
                </a:rPr>
                <a:t>0.12</a:t>
              </a:r>
              <a:endParaRPr lang="en-US" sz="1200" b="1" dirty="0">
                <a:solidFill>
                  <a:srgbClr val="3333CC"/>
                </a:solidFill>
                <a:latin typeface="Arial" pitchFamily="34" charset="0"/>
              </a:endParaRPr>
            </a:p>
          </p:txBody>
        </p:sp>
        <p:sp>
          <p:nvSpPr>
            <p:cNvPr id="1875981" name="Rectangle 17">
              <a:extLst>
                <a:ext uri="{FF2B5EF4-FFF2-40B4-BE49-F238E27FC236}">
                  <a16:creationId xmlns:a16="http://schemas.microsoft.com/office/drawing/2014/main" id="{C4BF1D3C-1053-4C7C-AC77-D820E1FB6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6173" y="2628182"/>
              <a:ext cx="293319" cy="2580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050" b="1" dirty="0">
                  <a:solidFill>
                    <a:srgbClr val="3333CC"/>
                  </a:solidFill>
                  <a:latin typeface="Arial" pitchFamily="34" charset="0"/>
                </a:rPr>
                <a:t> 0</a:t>
              </a:r>
              <a:endParaRPr lang="en-US" sz="1200" b="1" dirty="0">
                <a:solidFill>
                  <a:srgbClr val="3333CC"/>
                </a:solidFill>
                <a:latin typeface="Arial" pitchFamily="34" charset="0"/>
              </a:endParaRPr>
            </a:p>
          </p:txBody>
        </p:sp>
      </p:grpSp>
      <p:sp>
        <p:nvSpPr>
          <p:cNvPr id="1875992" name="Arrow: Up 1875991">
            <a:extLst>
              <a:ext uri="{FF2B5EF4-FFF2-40B4-BE49-F238E27FC236}">
                <a16:creationId xmlns:a16="http://schemas.microsoft.com/office/drawing/2014/main" id="{6C4A8CFE-623F-EADE-3DE0-88ED58276281}"/>
              </a:ext>
            </a:extLst>
          </p:cNvPr>
          <p:cNvSpPr/>
          <p:nvPr/>
        </p:nvSpPr>
        <p:spPr>
          <a:xfrm rot="5400000">
            <a:off x="3258374" y="2410999"/>
            <a:ext cx="170315" cy="793453"/>
          </a:xfrm>
          <a:prstGeom prst="upArrow">
            <a:avLst/>
          </a:prstGeom>
          <a:solidFill>
            <a:srgbClr val="0000FF">
              <a:alpha val="40000"/>
            </a:srgb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5993" name="Arrow: Up 1875992">
            <a:extLst>
              <a:ext uri="{FF2B5EF4-FFF2-40B4-BE49-F238E27FC236}">
                <a16:creationId xmlns:a16="http://schemas.microsoft.com/office/drawing/2014/main" id="{4612CFA5-DEBB-8DAE-EA4C-EDA269B53729}"/>
              </a:ext>
            </a:extLst>
          </p:cNvPr>
          <p:cNvSpPr/>
          <p:nvPr/>
        </p:nvSpPr>
        <p:spPr>
          <a:xfrm rot="10800000">
            <a:off x="3945427" y="2571750"/>
            <a:ext cx="170315" cy="145321"/>
          </a:xfrm>
          <a:prstGeom prst="upArrow">
            <a:avLst/>
          </a:prstGeom>
          <a:solidFill>
            <a:srgbClr val="0000FF">
              <a:alpha val="40000"/>
            </a:srgb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2515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be the time to download a movie from the internet. Suppose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is normal with mean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minutes and standard deviation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minutes. Find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&lt;8.6)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.</a:t>
                </a:r>
              </a:p>
            </p:txBody>
          </p:sp>
        </mc:Choice>
        <mc:Fallback xmlns="">
          <p:sp>
            <p:nvSpPr>
              <p:cNvPr id="1925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</a:t>
            </a:r>
          </a:p>
        </p:txBody>
      </p:sp>
      <p:sp>
        <p:nvSpPr>
          <p:cNvPr id="20" name="Rectangle 25"/>
          <p:cNvSpPr>
            <a:spLocks noChangeArrowheads="1"/>
          </p:cNvSpPr>
          <p:nvPr/>
        </p:nvSpPr>
        <p:spPr bwMode="auto">
          <a:xfrm>
            <a:off x="4639275" y="2647627"/>
            <a:ext cx="377506" cy="27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7865" tIns="33338" rIns="67865" bIns="33338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350" b="1">
                <a:solidFill>
                  <a:srgbClr val="000000"/>
                </a:solidFill>
                <a:latin typeface="Arial" pitchFamily="34" charset="0"/>
              </a:rPr>
              <a:t>8.6</a:t>
            </a:r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4353525" y="2647627"/>
            <a:ext cx="281326" cy="27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7865" tIns="33338" rIns="67865" bIns="33338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350" b="1" dirty="0">
                <a:solidFill>
                  <a:srgbClr val="000000"/>
                </a:solidFill>
                <a:latin typeface="Arial" pitchFamily="34" charset="0"/>
              </a:rPr>
              <a:t> 8</a:t>
            </a:r>
            <a:endParaRPr lang="en-US" b="1" dirty="0">
              <a:solidFill>
                <a:srgbClr val="000000"/>
              </a:solidFill>
              <a:latin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4"/>
              <p:cNvSpPr txBox="1"/>
              <p:nvPr/>
            </p:nvSpPr>
            <p:spPr bwMode="auto">
              <a:xfrm>
                <a:off x="2759712" y="3324544"/>
                <a:ext cx="3765241" cy="995264"/>
              </a:xfrm>
              <a:prstGeom prst="rect">
                <a:avLst/>
              </a:prstGeom>
              <a:solidFill>
                <a:srgbClr val="E5F5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8.6</m:t>
                          </m:r>
                        </m:sub>
                      </m:sSub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8.6−8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=0.12</m:t>
                      </m:r>
                    </m:oMath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&lt;8.6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&lt;0.12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𝑝𝑛𝑜𝑟𝑚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0.12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=0.5478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23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59712" y="3324544"/>
                <a:ext cx="3765241" cy="995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23"/>
          <p:cNvGrpSpPr/>
          <p:nvPr/>
        </p:nvGrpSpPr>
        <p:grpSpPr>
          <a:xfrm>
            <a:off x="3227110" y="1305299"/>
            <a:ext cx="2824163" cy="1581191"/>
            <a:chOff x="2772398" y="3792977"/>
            <a:chExt cx="3765550" cy="2108255"/>
          </a:xfrm>
        </p:grpSpPr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4466480" y="3882096"/>
              <a:ext cx="385763" cy="165258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038"/>
                </a:cxn>
                <a:cxn ang="0">
                  <a:pos x="243" y="1041"/>
                </a:cxn>
                <a:cxn ang="0">
                  <a:pos x="237" y="201"/>
                </a:cxn>
                <a:cxn ang="0">
                  <a:pos x="204" y="144"/>
                </a:cxn>
                <a:cxn ang="0">
                  <a:pos x="174" y="102"/>
                </a:cxn>
                <a:cxn ang="0">
                  <a:pos x="102" y="24"/>
                </a:cxn>
              </a:cxnLst>
              <a:rect l="0" t="0" r="r" b="b"/>
              <a:pathLst>
                <a:path w="243" h="1041">
                  <a:moveTo>
                    <a:pt x="6" y="0"/>
                  </a:moveTo>
                  <a:lnTo>
                    <a:pt x="0" y="1038"/>
                  </a:lnTo>
                  <a:lnTo>
                    <a:pt x="243" y="1041"/>
                  </a:lnTo>
                  <a:lnTo>
                    <a:pt x="237" y="201"/>
                  </a:lnTo>
                  <a:lnTo>
                    <a:pt x="204" y="144"/>
                  </a:lnTo>
                  <a:lnTo>
                    <a:pt x="174" y="102"/>
                  </a:lnTo>
                  <a:lnTo>
                    <a:pt x="102" y="24"/>
                  </a:lnTo>
                </a:path>
              </a:pathLst>
            </a:custGeom>
            <a:solidFill>
              <a:srgbClr val="2D2DB9"/>
            </a:solidFill>
            <a:ln w="9525" cap="flat" cmpd="sng">
              <a:solidFill>
                <a:srgbClr val="2D2DB9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6" name="Freeform 4"/>
            <p:cNvSpPr>
              <a:spLocks/>
            </p:cNvSpPr>
            <p:nvPr/>
          </p:nvSpPr>
          <p:spPr bwMode="auto">
            <a:xfrm>
              <a:off x="2772398" y="3877114"/>
              <a:ext cx="1746250" cy="1673226"/>
            </a:xfrm>
            <a:custGeom>
              <a:avLst/>
              <a:gdLst/>
              <a:ahLst/>
              <a:cxnLst>
                <a:cxn ang="0">
                  <a:pos x="1076" y="1044"/>
                </a:cxn>
                <a:cxn ang="0">
                  <a:pos x="1100" y="0"/>
                </a:cxn>
                <a:cxn ang="0">
                  <a:pos x="938" y="72"/>
                </a:cxn>
                <a:cxn ang="0">
                  <a:pos x="845" y="201"/>
                </a:cxn>
                <a:cxn ang="0">
                  <a:pos x="770" y="327"/>
                </a:cxn>
                <a:cxn ang="0">
                  <a:pos x="698" y="471"/>
                </a:cxn>
                <a:cxn ang="0">
                  <a:pos x="638" y="567"/>
                </a:cxn>
                <a:cxn ang="0">
                  <a:pos x="563" y="681"/>
                </a:cxn>
                <a:cxn ang="0">
                  <a:pos x="515" y="753"/>
                </a:cxn>
                <a:cxn ang="0">
                  <a:pos x="425" y="837"/>
                </a:cxn>
                <a:cxn ang="0">
                  <a:pos x="262" y="954"/>
                </a:cxn>
                <a:cxn ang="0">
                  <a:pos x="0" y="998"/>
                </a:cxn>
                <a:cxn ang="0">
                  <a:pos x="2" y="1054"/>
                </a:cxn>
                <a:cxn ang="0">
                  <a:pos x="1076" y="1044"/>
                </a:cxn>
              </a:cxnLst>
              <a:rect l="0" t="0" r="r" b="b"/>
              <a:pathLst>
                <a:path w="1100" h="1054">
                  <a:moveTo>
                    <a:pt x="1076" y="1044"/>
                  </a:moveTo>
                  <a:lnTo>
                    <a:pt x="1100" y="0"/>
                  </a:lnTo>
                  <a:lnTo>
                    <a:pt x="938" y="72"/>
                  </a:lnTo>
                  <a:lnTo>
                    <a:pt x="845" y="201"/>
                  </a:lnTo>
                  <a:lnTo>
                    <a:pt x="770" y="327"/>
                  </a:lnTo>
                  <a:lnTo>
                    <a:pt x="698" y="471"/>
                  </a:lnTo>
                  <a:lnTo>
                    <a:pt x="638" y="567"/>
                  </a:lnTo>
                  <a:lnTo>
                    <a:pt x="563" y="681"/>
                  </a:lnTo>
                  <a:lnTo>
                    <a:pt x="515" y="753"/>
                  </a:lnTo>
                  <a:lnTo>
                    <a:pt x="425" y="837"/>
                  </a:lnTo>
                  <a:lnTo>
                    <a:pt x="262" y="954"/>
                  </a:lnTo>
                  <a:lnTo>
                    <a:pt x="0" y="998"/>
                  </a:lnTo>
                  <a:lnTo>
                    <a:pt x="2" y="1054"/>
                  </a:lnTo>
                  <a:lnTo>
                    <a:pt x="1076" y="1044"/>
                  </a:lnTo>
                  <a:close/>
                </a:path>
              </a:pathLst>
            </a:custGeom>
            <a:solidFill>
              <a:srgbClr val="2D2DB9"/>
            </a:solidFill>
            <a:ln w="12700" cap="flat" cmpd="sng">
              <a:solidFill>
                <a:srgbClr val="2D2DB9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4480548" y="3904102"/>
              <a:ext cx="6351" cy="16303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027"/>
                </a:cxn>
              </a:cxnLst>
              <a:rect l="0" t="0" r="r" b="b"/>
              <a:pathLst>
                <a:path w="4" h="1027">
                  <a:moveTo>
                    <a:pt x="0" y="0"/>
                  </a:moveTo>
                  <a:lnTo>
                    <a:pt x="4" y="1027"/>
                  </a:lnTo>
                </a:path>
              </a:pathLst>
            </a:cu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4499598" y="3886639"/>
              <a:ext cx="1649413" cy="1574800"/>
            </a:xfrm>
            <a:custGeom>
              <a:avLst/>
              <a:gdLst/>
              <a:ahLst/>
              <a:cxnLst>
                <a:cxn ang="0">
                  <a:pos x="1039" y="992"/>
                </a:cxn>
                <a:cxn ang="0">
                  <a:pos x="931" y="982"/>
                </a:cxn>
                <a:cxn ang="0">
                  <a:pos x="876" y="969"/>
                </a:cxn>
                <a:cxn ang="0">
                  <a:pos x="823" y="954"/>
                </a:cxn>
                <a:cxn ang="0">
                  <a:pos x="768" y="931"/>
                </a:cxn>
                <a:cxn ang="0">
                  <a:pos x="713" y="899"/>
                </a:cxn>
                <a:cxn ang="0">
                  <a:pos x="661" y="859"/>
                </a:cxn>
                <a:cxn ang="0">
                  <a:pos x="551" y="745"/>
                </a:cxn>
                <a:cxn ang="0">
                  <a:pos x="443" y="583"/>
                </a:cxn>
                <a:cxn ang="0">
                  <a:pos x="335" y="388"/>
                </a:cxn>
                <a:cxn ang="0">
                  <a:pos x="280" y="289"/>
                </a:cxn>
                <a:cxn ang="0">
                  <a:pos x="225" y="198"/>
                </a:cxn>
                <a:cxn ang="0">
                  <a:pos x="173" y="118"/>
                </a:cxn>
                <a:cxn ang="0">
                  <a:pos x="118" y="55"/>
                </a:cxn>
                <a:cxn ang="0">
                  <a:pos x="63" y="15"/>
                </a:cxn>
                <a:cxn ang="0">
                  <a:pos x="38" y="8"/>
                </a:cxn>
                <a:cxn ang="0">
                  <a:pos x="0" y="0"/>
                </a:cxn>
              </a:cxnLst>
              <a:rect l="0" t="0" r="r" b="b"/>
              <a:pathLst>
                <a:path w="1039" h="992">
                  <a:moveTo>
                    <a:pt x="1039" y="992"/>
                  </a:moveTo>
                  <a:lnTo>
                    <a:pt x="931" y="982"/>
                  </a:lnTo>
                  <a:lnTo>
                    <a:pt x="876" y="969"/>
                  </a:lnTo>
                  <a:lnTo>
                    <a:pt x="823" y="954"/>
                  </a:lnTo>
                  <a:lnTo>
                    <a:pt x="768" y="931"/>
                  </a:lnTo>
                  <a:lnTo>
                    <a:pt x="713" y="899"/>
                  </a:lnTo>
                  <a:lnTo>
                    <a:pt x="661" y="859"/>
                  </a:lnTo>
                  <a:lnTo>
                    <a:pt x="551" y="745"/>
                  </a:lnTo>
                  <a:lnTo>
                    <a:pt x="443" y="583"/>
                  </a:lnTo>
                  <a:lnTo>
                    <a:pt x="335" y="388"/>
                  </a:lnTo>
                  <a:lnTo>
                    <a:pt x="280" y="289"/>
                  </a:lnTo>
                  <a:lnTo>
                    <a:pt x="225" y="198"/>
                  </a:lnTo>
                  <a:lnTo>
                    <a:pt x="173" y="118"/>
                  </a:lnTo>
                  <a:lnTo>
                    <a:pt x="118" y="55"/>
                  </a:lnTo>
                  <a:lnTo>
                    <a:pt x="63" y="15"/>
                  </a:lnTo>
                  <a:lnTo>
                    <a:pt x="38" y="8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2804148" y="3891402"/>
              <a:ext cx="1676400" cy="1570037"/>
            </a:xfrm>
            <a:custGeom>
              <a:avLst/>
              <a:gdLst/>
              <a:ahLst/>
              <a:cxnLst>
                <a:cxn ang="0">
                  <a:pos x="0" y="989"/>
                </a:cxn>
                <a:cxn ang="0">
                  <a:pos x="108" y="979"/>
                </a:cxn>
                <a:cxn ang="0">
                  <a:pos x="163" y="966"/>
                </a:cxn>
                <a:cxn ang="0">
                  <a:pos x="218" y="951"/>
                </a:cxn>
                <a:cxn ang="0">
                  <a:pos x="271" y="928"/>
                </a:cxn>
                <a:cxn ang="0">
                  <a:pos x="326" y="896"/>
                </a:cxn>
                <a:cxn ang="0">
                  <a:pos x="381" y="856"/>
                </a:cxn>
                <a:cxn ang="0">
                  <a:pos x="488" y="742"/>
                </a:cxn>
                <a:cxn ang="0">
                  <a:pos x="596" y="580"/>
                </a:cxn>
                <a:cxn ang="0">
                  <a:pos x="706" y="385"/>
                </a:cxn>
                <a:cxn ang="0">
                  <a:pos x="759" y="286"/>
                </a:cxn>
                <a:cxn ang="0">
                  <a:pos x="814" y="195"/>
                </a:cxn>
                <a:cxn ang="0">
                  <a:pos x="868" y="115"/>
                </a:cxn>
                <a:cxn ang="0">
                  <a:pos x="909" y="72"/>
                </a:cxn>
                <a:cxn ang="0">
                  <a:pos x="969" y="18"/>
                </a:cxn>
                <a:cxn ang="0">
                  <a:pos x="1056" y="0"/>
                </a:cxn>
              </a:cxnLst>
              <a:rect l="0" t="0" r="r" b="b"/>
              <a:pathLst>
                <a:path w="1056" h="989">
                  <a:moveTo>
                    <a:pt x="0" y="989"/>
                  </a:moveTo>
                  <a:lnTo>
                    <a:pt x="108" y="979"/>
                  </a:lnTo>
                  <a:lnTo>
                    <a:pt x="163" y="966"/>
                  </a:lnTo>
                  <a:lnTo>
                    <a:pt x="218" y="951"/>
                  </a:lnTo>
                  <a:lnTo>
                    <a:pt x="271" y="928"/>
                  </a:lnTo>
                  <a:lnTo>
                    <a:pt x="326" y="896"/>
                  </a:lnTo>
                  <a:lnTo>
                    <a:pt x="381" y="856"/>
                  </a:lnTo>
                  <a:lnTo>
                    <a:pt x="488" y="742"/>
                  </a:lnTo>
                  <a:lnTo>
                    <a:pt x="596" y="580"/>
                  </a:lnTo>
                  <a:lnTo>
                    <a:pt x="706" y="385"/>
                  </a:lnTo>
                  <a:lnTo>
                    <a:pt x="759" y="286"/>
                  </a:lnTo>
                  <a:lnTo>
                    <a:pt x="814" y="195"/>
                  </a:lnTo>
                  <a:lnTo>
                    <a:pt x="868" y="115"/>
                  </a:lnTo>
                  <a:lnTo>
                    <a:pt x="909" y="72"/>
                  </a:lnTo>
                  <a:lnTo>
                    <a:pt x="969" y="18"/>
                  </a:lnTo>
                  <a:lnTo>
                    <a:pt x="1056" y="0"/>
                  </a:lnTo>
                </a:path>
              </a:pathLst>
            </a:custGeom>
            <a:noFill/>
            <a:ln w="50800" cap="rnd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0" name="Freeform 11"/>
            <p:cNvSpPr>
              <a:spLocks/>
            </p:cNvSpPr>
            <p:nvPr/>
          </p:nvSpPr>
          <p:spPr bwMode="auto">
            <a:xfrm>
              <a:off x="2827961" y="5547164"/>
              <a:ext cx="3395662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139" y="4"/>
                </a:cxn>
              </a:cxnLst>
              <a:rect l="0" t="0" r="r" b="b"/>
              <a:pathLst>
                <a:path w="2139" h="4">
                  <a:moveTo>
                    <a:pt x="0" y="0"/>
                  </a:moveTo>
                  <a:lnTo>
                    <a:pt x="0" y="0"/>
                  </a:lnTo>
                  <a:lnTo>
                    <a:pt x="2139" y="4"/>
                  </a:lnTo>
                </a:path>
              </a:pathLst>
            </a:custGeom>
            <a:noFill/>
            <a:ln w="508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1" name="Rectangle 12"/>
            <p:cNvSpPr>
              <a:spLocks noChangeArrowheads="1"/>
            </p:cNvSpPr>
            <p:nvPr/>
          </p:nvSpPr>
          <p:spPr bwMode="auto">
            <a:xfrm>
              <a:off x="6156948" y="5534464"/>
              <a:ext cx="381000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>
                  <a:solidFill>
                    <a:srgbClr val="000000"/>
                  </a:solidFill>
                  <a:latin typeface="Arial" pitchFamily="34" charset="0"/>
                </a:rPr>
                <a:t>X</a:t>
              </a:r>
            </a:p>
          </p:txBody>
        </p:sp>
        <p:sp>
          <p:nvSpPr>
            <p:cNvPr id="32" name="Rectangle 13"/>
            <p:cNvSpPr>
              <a:spLocks noChangeArrowheads="1"/>
            </p:cNvSpPr>
            <p:nvPr/>
          </p:nvSpPr>
          <p:spPr bwMode="auto">
            <a:xfrm>
              <a:off x="6018836" y="3792977"/>
              <a:ext cx="184150" cy="920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sp>
        <p:nvSpPr>
          <p:cNvPr id="33" name="Rectangle 14"/>
          <p:cNvSpPr>
            <a:spLocks noChangeArrowheads="1"/>
          </p:cNvSpPr>
          <p:nvPr/>
        </p:nvSpPr>
        <p:spPr bwMode="auto">
          <a:xfrm>
            <a:off x="5796876" y="2841598"/>
            <a:ext cx="285750" cy="27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67865" tIns="33338" rIns="67865" bIns="33338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350" b="1" dirty="0">
                <a:solidFill>
                  <a:srgbClr val="3333CC"/>
                </a:solidFill>
                <a:latin typeface="Arial" pitchFamily="34" charset="0"/>
              </a:rPr>
              <a:t>Z</a:t>
            </a:r>
          </a:p>
        </p:txBody>
      </p:sp>
      <p:sp>
        <p:nvSpPr>
          <p:cNvPr id="34" name="Rectangle 16"/>
          <p:cNvSpPr>
            <a:spLocks noChangeArrowheads="1"/>
          </p:cNvSpPr>
          <p:nvPr/>
        </p:nvSpPr>
        <p:spPr bwMode="auto">
          <a:xfrm>
            <a:off x="4596726" y="2841598"/>
            <a:ext cx="473686" cy="27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7865" tIns="33338" rIns="67865" bIns="33338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350" b="1" dirty="0">
                <a:solidFill>
                  <a:srgbClr val="3333CC"/>
                </a:solidFill>
                <a:latin typeface="Arial" pitchFamily="34" charset="0"/>
              </a:rPr>
              <a:t>0.12</a:t>
            </a:r>
            <a:endParaRPr lang="en-US" b="1" dirty="0">
              <a:solidFill>
                <a:srgbClr val="3333CC"/>
              </a:solidFill>
              <a:latin typeface="Arial" pitchFamily="34" charset="0"/>
            </a:endParaRPr>
          </a:p>
        </p:txBody>
      </p:sp>
      <p:sp>
        <p:nvSpPr>
          <p:cNvPr id="35" name="Rectangle 17"/>
          <p:cNvSpPr>
            <a:spLocks noChangeArrowheads="1"/>
          </p:cNvSpPr>
          <p:nvPr/>
        </p:nvSpPr>
        <p:spPr bwMode="auto">
          <a:xfrm>
            <a:off x="4368126" y="2841598"/>
            <a:ext cx="281326" cy="27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7865" tIns="33338" rIns="67865" bIns="33338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350" b="1" dirty="0">
                <a:solidFill>
                  <a:srgbClr val="3333CC"/>
                </a:solidFill>
                <a:latin typeface="Arial" pitchFamily="34" charset="0"/>
              </a:rPr>
              <a:t> 0</a:t>
            </a:r>
            <a:endParaRPr lang="en-US" b="1" dirty="0">
              <a:solidFill>
                <a:srgbClr val="3333CC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74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3" grpId="0"/>
      <p:bldP spid="34" grpId="0"/>
      <p:bldP spid="3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219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lnSpc>
                    <a:spcPct val="13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At a bank, not all customers experience the same waiting time in line. Assuming the waiting times are normally distributed with an average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minutes and a standard deviation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minutes, what is the probability that a customer will wait more than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minutes?</a:t>
                </a:r>
                <a:endParaRPr lang="en-GB" sz="1200" dirty="0">
                  <a:solidFill>
                    <a:schemeClr val="tx1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265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</a:t>
            </a:r>
          </a:p>
        </p:txBody>
      </p:sp>
      <p:grpSp>
        <p:nvGrpSpPr>
          <p:cNvPr id="2" name="Group 112"/>
          <p:cNvGrpSpPr/>
          <p:nvPr/>
        </p:nvGrpSpPr>
        <p:grpSpPr>
          <a:xfrm>
            <a:off x="2825351" y="1404384"/>
            <a:ext cx="3715007" cy="2989300"/>
            <a:chOff x="2237252" y="3228975"/>
            <a:chExt cx="4953341" cy="3985734"/>
          </a:xfrm>
        </p:grpSpPr>
        <p:sp>
          <p:nvSpPr>
            <p:cNvPr id="112" name="Freeform 111"/>
            <p:cNvSpPr/>
            <p:nvPr/>
          </p:nvSpPr>
          <p:spPr bwMode="auto">
            <a:xfrm>
              <a:off x="5577840" y="4602480"/>
              <a:ext cx="575310" cy="285750"/>
            </a:xfrm>
            <a:custGeom>
              <a:avLst/>
              <a:gdLst>
                <a:gd name="connsiteX0" fmla="*/ 575310 w 575310"/>
                <a:gd name="connsiteY0" fmla="*/ 198120 h 285750"/>
                <a:gd name="connsiteX1" fmla="*/ 373380 w 575310"/>
                <a:gd name="connsiteY1" fmla="*/ 182880 h 285750"/>
                <a:gd name="connsiteX2" fmla="*/ 232410 w 575310"/>
                <a:gd name="connsiteY2" fmla="*/ 133350 h 285750"/>
                <a:gd name="connsiteX3" fmla="*/ 68580 w 575310"/>
                <a:gd name="connsiteY3" fmla="*/ 53340 h 285750"/>
                <a:gd name="connsiteX4" fmla="*/ 0 w 575310"/>
                <a:gd name="connsiteY4" fmla="*/ 0 h 285750"/>
                <a:gd name="connsiteX5" fmla="*/ 3810 w 575310"/>
                <a:gd name="connsiteY5" fmla="*/ 285750 h 285750"/>
                <a:gd name="connsiteX6" fmla="*/ 575310 w 575310"/>
                <a:gd name="connsiteY6" fmla="*/ 281940 h 285750"/>
                <a:gd name="connsiteX7" fmla="*/ 575310 w 575310"/>
                <a:gd name="connsiteY7" fmla="*/ 19812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5310" h="285750">
                  <a:moveTo>
                    <a:pt x="575310" y="198120"/>
                  </a:moveTo>
                  <a:lnTo>
                    <a:pt x="373380" y="182880"/>
                  </a:lnTo>
                  <a:lnTo>
                    <a:pt x="232410" y="133350"/>
                  </a:lnTo>
                  <a:lnTo>
                    <a:pt x="68580" y="53340"/>
                  </a:lnTo>
                  <a:lnTo>
                    <a:pt x="0" y="0"/>
                  </a:lnTo>
                  <a:lnTo>
                    <a:pt x="3810" y="285750"/>
                  </a:lnTo>
                  <a:lnTo>
                    <a:pt x="575310" y="281940"/>
                  </a:lnTo>
                  <a:lnTo>
                    <a:pt x="575310" y="19812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557213" indent="-214313">
                <a:buClr>
                  <a:srgbClr val="3333CC"/>
                </a:buClr>
              </a:pPr>
              <a:endParaRPr lang="en-US" sz="1350">
                <a:solidFill>
                  <a:srgbClr val="000000"/>
                </a:solidFill>
              </a:endParaRPr>
            </a:p>
          </p:txBody>
        </p:sp>
        <p:sp>
          <p:nvSpPr>
            <p:cNvPr id="99" name="Freeform 7"/>
            <p:cNvSpPr>
              <a:spLocks/>
            </p:cNvSpPr>
            <p:nvPr/>
          </p:nvSpPr>
          <p:spPr bwMode="auto">
            <a:xfrm>
              <a:off x="4502785" y="3228975"/>
              <a:ext cx="6350" cy="16446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036"/>
                </a:cxn>
              </a:cxnLst>
              <a:rect l="0" t="0" r="r" b="b"/>
              <a:pathLst>
                <a:path w="4" h="1036">
                  <a:moveTo>
                    <a:pt x="0" y="0"/>
                  </a:moveTo>
                  <a:lnTo>
                    <a:pt x="4" y="1036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0" name="Freeform 8"/>
            <p:cNvSpPr>
              <a:spLocks/>
            </p:cNvSpPr>
            <p:nvPr/>
          </p:nvSpPr>
          <p:spPr bwMode="auto">
            <a:xfrm>
              <a:off x="4517073" y="3228975"/>
              <a:ext cx="1635125" cy="1573213"/>
            </a:xfrm>
            <a:custGeom>
              <a:avLst/>
              <a:gdLst/>
              <a:ahLst/>
              <a:cxnLst>
                <a:cxn ang="0">
                  <a:pos x="1029" y="990"/>
                </a:cxn>
                <a:cxn ang="0">
                  <a:pos x="921" y="980"/>
                </a:cxn>
                <a:cxn ang="0">
                  <a:pos x="866" y="967"/>
                </a:cxn>
                <a:cxn ang="0">
                  <a:pos x="813" y="952"/>
                </a:cxn>
                <a:cxn ang="0">
                  <a:pos x="758" y="929"/>
                </a:cxn>
                <a:cxn ang="0">
                  <a:pos x="703" y="897"/>
                </a:cxn>
                <a:cxn ang="0">
                  <a:pos x="651" y="857"/>
                </a:cxn>
                <a:cxn ang="0">
                  <a:pos x="541" y="743"/>
                </a:cxn>
                <a:cxn ang="0">
                  <a:pos x="433" y="581"/>
                </a:cxn>
                <a:cxn ang="0">
                  <a:pos x="325" y="386"/>
                </a:cxn>
                <a:cxn ang="0">
                  <a:pos x="270" y="287"/>
                </a:cxn>
                <a:cxn ang="0">
                  <a:pos x="215" y="196"/>
                </a:cxn>
                <a:cxn ang="0">
                  <a:pos x="163" y="116"/>
                </a:cxn>
                <a:cxn ang="0">
                  <a:pos x="108" y="53"/>
                </a:cxn>
                <a:cxn ang="0">
                  <a:pos x="53" y="13"/>
                </a:cxn>
                <a:cxn ang="0">
                  <a:pos x="0" y="0"/>
                </a:cxn>
              </a:cxnLst>
              <a:rect l="0" t="0" r="r" b="b"/>
              <a:pathLst>
                <a:path w="1030" h="991">
                  <a:moveTo>
                    <a:pt x="1029" y="990"/>
                  </a:moveTo>
                  <a:lnTo>
                    <a:pt x="921" y="980"/>
                  </a:lnTo>
                  <a:lnTo>
                    <a:pt x="866" y="967"/>
                  </a:lnTo>
                  <a:lnTo>
                    <a:pt x="813" y="952"/>
                  </a:lnTo>
                  <a:lnTo>
                    <a:pt x="758" y="929"/>
                  </a:lnTo>
                  <a:lnTo>
                    <a:pt x="703" y="897"/>
                  </a:lnTo>
                  <a:lnTo>
                    <a:pt x="651" y="857"/>
                  </a:lnTo>
                  <a:lnTo>
                    <a:pt x="541" y="743"/>
                  </a:lnTo>
                  <a:lnTo>
                    <a:pt x="433" y="581"/>
                  </a:lnTo>
                  <a:lnTo>
                    <a:pt x="325" y="386"/>
                  </a:lnTo>
                  <a:lnTo>
                    <a:pt x="270" y="287"/>
                  </a:lnTo>
                  <a:lnTo>
                    <a:pt x="215" y="196"/>
                  </a:lnTo>
                  <a:lnTo>
                    <a:pt x="163" y="116"/>
                  </a:lnTo>
                  <a:lnTo>
                    <a:pt x="108" y="53"/>
                  </a:lnTo>
                  <a:lnTo>
                    <a:pt x="53" y="13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1" name="Freeform 9"/>
            <p:cNvSpPr>
              <a:spLocks/>
            </p:cNvSpPr>
            <p:nvPr/>
          </p:nvSpPr>
          <p:spPr bwMode="auto">
            <a:xfrm>
              <a:off x="2880360" y="3228975"/>
              <a:ext cx="1638300" cy="1573213"/>
            </a:xfrm>
            <a:custGeom>
              <a:avLst/>
              <a:gdLst/>
              <a:ahLst/>
              <a:cxnLst>
                <a:cxn ang="0">
                  <a:pos x="0" y="990"/>
                </a:cxn>
                <a:cxn ang="0">
                  <a:pos x="108" y="980"/>
                </a:cxn>
                <a:cxn ang="0">
                  <a:pos x="163" y="967"/>
                </a:cxn>
                <a:cxn ang="0">
                  <a:pos x="218" y="952"/>
                </a:cxn>
                <a:cxn ang="0">
                  <a:pos x="271" y="929"/>
                </a:cxn>
                <a:cxn ang="0">
                  <a:pos x="326" y="897"/>
                </a:cxn>
                <a:cxn ang="0">
                  <a:pos x="381" y="857"/>
                </a:cxn>
                <a:cxn ang="0">
                  <a:pos x="488" y="743"/>
                </a:cxn>
                <a:cxn ang="0">
                  <a:pos x="596" y="581"/>
                </a:cxn>
                <a:cxn ang="0">
                  <a:pos x="706" y="386"/>
                </a:cxn>
                <a:cxn ang="0">
                  <a:pos x="759" y="287"/>
                </a:cxn>
                <a:cxn ang="0">
                  <a:pos x="814" y="196"/>
                </a:cxn>
                <a:cxn ang="0">
                  <a:pos x="868" y="116"/>
                </a:cxn>
                <a:cxn ang="0">
                  <a:pos x="921" y="53"/>
                </a:cxn>
                <a:cxn ang="0">
                  <a:pos x="976" y="13"/>
                </a:cxn>
                <a:cxn ang="0">
                  <a:pos x="1031" y="0"/>
                </a:cxn>
              </a:cxnLst>
              <a:rect l="0" t="0" r="r" b="b"/>
              <a:pathLst>
                <a:path w="1032" h="991">
                  <a:moveTo>
                    <a:pt x="0" y="990"/>
                  </a:moveTo>
                  <a:lnTo>
                    <a:pt x="108" y="980"/>
                  </a:lnTo>
                  <a:lnTo>
                    <a:pt x="163" y="967"/>
                  </a:lnTo>
                  <a:lnTo>
                    <a:pt x="218" y="952"/>
                  </a:lnTo>
                  <a:lnTo>
                    <a:pt x="271" y="929"/>
                  </a:lnTo>
                  <a:lnTo>
                    <a:pt x="326" y="897"/>
                  </a:lnTo>
                  <a:lnTo>
                    <a:pt x="381" y="857"/>
                  </a:lnTo>
                  <a:lnTo>
                    <a:pt x="488" y="743"/>
                  </a:lnTo>
                  <a:lnTo>
                    <a:pt x="596" y="581"/>
                  </a:lnTo>
                  <a:lnTo>
                    <a:pt x="706" y="386"/>
                  </a:lnTo>
                  <a:lnTo>
                    <a:pt x="759" y="287"/>
                  </a:lnTo>
                  <a:lnTo>
                    <a:pt x="814" y="196"/>
                  </a:lnTo>
                  <a:lnTo>
                    <a:pt x="868" y="116"/>
                  </a:lnTo>
                  <a:lnTo>
                    <a:pt x="921" y="53"/>
                  </a:lnTo>
                  <a:lnTo>
                    <a:pt x="976" y="13"/>
                  </a:lnTo>
                  <a:lnTo>
                    <a:pt x="1031" y="0"/>
                  </a:lnTo>
                </a:path>
              </a:pathLst>
            </a:custGeom>
            <a:noFill/>
            <a:ln w="50800" cap="rnd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2" name="Freeform 10"/>
            <p:cNvSpPr>
              <a:spLocks/>
            </p:cNvSpPr>
            <p:nvPr/>
          </p:nvSpPr>
          <p:spPr bwMode="auto">
            <a:xfrm>
              <a:off x="2862898" y="4884738"/>
              <a:ext cx="3289300" cy="7937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2" y="0"/>
                </a:cxn>
                <a:cxn ang="0">
                  <a:pos x="2072" y="0"/>
                </a:cxn>
              </a:cxnLst>
              <a:rect l="0" t="0" r="r" b="b"/>
              <a:pathLst>
                <a:path w="2072" h="5">
                  <a:moveTo>
                    <a:pt x="0" y="5"/>
                  </a:moveTo>
                  <a:lnTo>
                    <a:pt x="12" y="0"/>
                  </a:lnTo>
                  <a:lnTo>
                    <a:pt x="2072" y="0"/>
                  </a:lnTo>
                </a:path>
              </a:pathLst>
            </a:cu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  <a:defRPr/>
              </a:pPr>
              <a:endParaRPr lang="en-US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3" name="Line 11"/>
            <p:cNvSpPr>
              <a:spLocks noChangeShapeType="1"/>
            </p:cNvSpPr>
            <p:nvPr/>
          </p:nvSpPr>
          <p:spPr bwMode="auto">
            <a:xfrm>
              <a:off x="2866073" y="3265488"/>
              <a:ext cx="1587" cy="0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4" name="Line 12"/>
            <p:cNvSpPr>
              <a:spLocks noChangeShapeType="1"/>
            </p:cNvSpPr>
            <p:nvPr/>
          </p:nvSpPr>
          <p:spPr bwMode="auto">
            <a:xfrm>
              <a:off x="2866073" y="3416300"/>
              <a:ext cx="1587" cy="0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5" name="Rectangle 14"/>
            <p:cNvSpPr>
              <a:spLocks noChangeArrowheads="1"/>
            </p:cNvSpPr>
            <p:nvPr/>
          </p:nvSpPr>
          <p:spPr bwMode="auto">
            <a:xfrm>
              <a:off x="6156960" y="5286375"/>
              <a:ext cx="381000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3333CC"/>
                  </a:solidFill>
                  <a:latin typeface="Arial" pitchFamily="34" charset="0"/>
                </a:rPr>
                <a:t>Z</a:t>
              </a:r>
            </a:p>
          </p:txBody>
        </p:sp>
        <p:sp>
          <p:nvSpPr>
            <p:cNvPr id="106" name="Rectangle 15"/>
            <p:cNvSpPr>
              <a:spLocks noChangeArrowheads="1"/>
            </p:cNvSpPr>
            <p:nvPr/>
          </p:nvSpPr>
          <p:spPr bwMode="auto">
            <a:xfrm>
              <a:off x="4529773" y="5176838"/>
              <a:ext cx="184150" cy="920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7" name="Rectangle 16"/>
            <p:cNvSpPr>
              <a:spLocks noChangeArrowheads="1"/>
            </p:cNvSpPr>
            <p:nvPr/>
          </p:nvSpPr>
          <p:spPr bwMode="auto">
            <a:xfrm>
              <a:off x="5471160" y="5271135"/>
              <a:ext cx="310981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3333CC"/>
                  </a:solidFill>
                  <a:latin typeface="Arial" pitchFamily="34" charset="0"/>
                </a:rPr>
                <a:t>2</a:t>
              </a:r>
              <a:endParaRPr lang="en-US" b="1" dirty="0">
                <a:solidFill>
                  <a:srgbClr val="3333CC"/>
                </a:solidFill>
                <a:latin typeface="Arial" pitchFamily="34" charset="0"/>
              </a:endParaRPr>
            </a:p>
          </p:txBody>
        </p:sp>
        <p:sp>
          <p:nvSpPr>
            <p:cNvPr id="108" name="Rectangle 17"/>
            <p:cNvSpPr>
              <a:spLocks noChangeArrowheads="1"/>
            </p:cNvSpPr>
            <p:nvPr/>
          </p:nvSpPr>
          <p:spPr bwMode="auto">
            <a:xfrm>
              <a:off x="4251960" y="5286375"/>
              <a:ext cx="439221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3333CC"/>
                  </a:solidFill>
                  <a:latin typeface="Arial" pitchFamily="34" charset="0"/>
                </a:rPr>
                <a:t>  0</a:t>
              </a:r>
              <a:endParaRPr lang="en-US" b="1" dirty="0">
                <a:solidFill>
                  <a:srgbClr val="3333CC"/>
                </a:solidFill>
                <a:latin typeface="Arial" pitchFamily="34" charset="0"/>
              </a:endParaRPr>
            </a:p>
          </p:txBody>
        </p:sp>
        <p:sp>
          <p:nvSpPr>
            <p:cNvPr id="109" name="Rectangle 18"/>
            <p:cNvSpPr>
              <a:spLocks noChangeArrowheads="1"/>
            </p:cNvSpPr>
            <p:nvPr/>
          </p:nvSpPr>
          <p:spPr bwMode="auto">
            <a:xfrm>
              <a:off x="6156960" y="4905375"/>
              <a:ext cx="381000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>
                  <a:solidFill>
                    <a:srgbClr val="000000"/>
                  </a:solidFill>
                  <a:latin typeface="Arial" pitchFamily="34" charset="0"/>
                </a:rPr>
                <a:t>X</a:t>
              </a:r>
            </a:p>
          </p:txBody>
        </p:sp>
        <p:sp>
          <p:nvSpPr>
            <p:cNvPr id="110" name="Rectangle 19"/>
            <p:cNvSpPr>
              <a:spLocks noChangeArrowheads="1"/>
            </p:cNvSpPr>
            <p:nvPr/>
          </p:nvSpPr>
          <p:spPr bwMode="auto">
            <a:xfrm>
              <a:off x="5402580" y="4920615"/>
              <a:ext cx="439221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000000"/>
                  </a:solidFill>
                  <a:latin typeface="Arial" pitchFamily="34" charset="0"/>
                </a:rPr>
                <a:t>10</a:t>
              </a:r>
              <a:endParaRPr lang="en-US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11" name="Rectangle 20"/>
            <p:cNvSpPr>
              <a:spLocks noChangeArrowheads="1"/>
            </p:cNvSpPr>
            <p:nvPr/>
          </p:nvSpPr>
          <p:spPr bwMode="auto">
            <a:xfrm>
              <a:off x="4305300" y="4905375"/>
              <a:ext cx="375101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000000"/>
                  </a:solidFill>
                  <a:latin typeface="Arial" pitchFamily="34" charset="0"/>
                </a:rPr>
                <a:t> 6</a:t>
              </a:r>
              <a:endParaRPr lang="en-US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8402" name="Object 2"/>
                <p:cNvSpPr txBox="1"/>
                <p:nvPr/>
              </p:nvSpPr>
              <p:spPr bwMode="auto">
                <a:xfrm>
                  <a:off x="2237252" y="5800246"/>
                  <a:ext cx="4953341" cy="1414463"/>
                </a:xfrm>
                <a:prstGeom prst="rect">
                  <a:avLst/>
                </a:prstGeom>
                <a:solidFill>
                  <a:srgbClr val="E5F5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noAutofit/>
                </a:bodyPr>
                <a:lstStyle/>
                <a:p>
                  <a:pPr>
                    <a:lnSpc>
                      <a:spcPct val="15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10−6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  <m:oMath xmlns:m="http://schemas.openxmlformats.org/officeDocument/2006/math"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&gt;10</m:t>
                            </m:r>
                          </m:e>
                        </m:d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&gt;2</m:t>
                            </m:r>
                          </m:e>
                        </m:d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=1−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𝑝𝑛𝑜𝑟𝑚</m:t>
                        </m:r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=0.023</m:t>
                        </m:r>
                      </m:oMath>
                    </m:oMathPara>
                  </a14:m>
                  <a:endParaRPr lang="en-US" sz="1200" i="1" dirty="0">
                    <a:solidFill>
                      <a:srgbClr val="008000"/>
                    </a:solidFill>
                  </a:endParaRPr>
                </a:p>
              </p:txBody>
            </p:sp>
          </mc:Choice>
          <mc:Fallback xmlns="">
            <p:sp>
              <p:nvSpPr>
                <p:cNvPr id="2278402" name="Object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37252" y="5800246"/>
                  <a:ext cx="4953341" cy="141446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3141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219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Last year's customer satisfaction scores for a product followed a normal distribution with an average score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72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and a standard deviation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. Out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customers surveyed, how many, on average, gave satisfaction scores higher than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?</a:t>
                </a:r>
                <a:endParaRPr lang="en-US" sz="1200" dirty="0">
                  <a:latin typeface="Helvetica Light" panose="020B0403020202020204"/>
                </a:endParaRPr>
              </a:p>
              <a:p>
                <a:pPr>
                  <a:lnSpc>
                    <a:spcPct val="150000"/>
                  </a:lnSpc>
                </a:pPr>
                <a:endParaRPr lang="en-US" sz="1400" dirty="0">
                  <a:latin typeface="Helvetica Light" panose="020B0403020202020204"/>
                </a:endParaRPr>
              </a:p>
              <a:p>
                <a:pPr>
                  <a:lnSpc>
                    <a:spcPct val="150000"/>
                  </a:lnSpc>
                </a:pPr>
                <a:endParaRPr lang="en-US" sz="1400" dirty="0">
                  <a:latin typeface="Helvetica Light" panose="020B0403020202020204"/>
                </a:endParaRPr>
              </a:p>
              <a:p>
                <a:pPr>
                  <a:lnSpc>
                    <a:spcPct val="150000"/>
                  </a:lnSpc>
                </a:pPr>
                <a:endParaRPr lang="en-US" sz="1400" dirty="0">
                  <a:latin typeface="Helvetica Light" panose="020B0403020202020204"/>
                </a:endParaRPr>
              </a:p>
              <a:p>
                <a:pPr>
                  <a:lnSpc>
                    <a:spcPct val="150000"/>
                  </a:lnSpc>
                </a:pPr>
                <a:endParaRPr lang="en-US" sz="1400" dirty="0">
                  <a:latin typeface="Helvetica Light" panose="020B0403020202020204"/>
                </a:endParaRPr>
              </a:p>
              <a:p>
                <a:pPr>
                  <a:lnSpc>
                    <a:spcPct val="150000"/>
                  </a:lnSpc>
                  <a:buNone/>
                </a:pPr>
                <a:endParaRPr lang="en-US" sz="1400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265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865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sz="1400" dirty="0">
              <a:latin typeface="Helvetica Light" panose="020B0403020202020204"/>
            </a:endParaRPr>
          </a:p>
          <a:p>
            <a:pPr>
              <a:lnSpc>
                <a:spcPct val="150000"/>
              </a:lnSpc>
            </a:pPr>
            <a:endParaRPr lang="en-US" sz="1400" dirty="0">
              <a:latin typeface="Helvetica Light" panose="020B0403020202020204"/>
            </a:endParaRPr>
          </a:p>
          <a:p>
            <a:pPr>
              <a:lnSpc>
                <a:spcPct val="150000"/>
              </a:lnSpc>
            </a:pPr>
            <a:endParaRPr lang="en-US" sz="1400" dirty="0">
              <a:latin typeface="Helvetica Light" panose="020B0403020202020204"/>
            </a:endParaRPr>
          </a:p>
          <a:p>
            <a:pPr>
              <a:lnSpc>
                <a:spcPct val="150000"/>
              </a:lnSpc>
            </a:pPr>
            <a:endParaRPr lang="en-US" sz="1400" dirty="0">
              <a:latin typeface="Helvetica Light" panose="020B0403020202020204"/>
            </a:endParaRPr>
          </a:p>
          <a:p>
            <a:pPr>
              <a:lnSpc>
                <a:spcPct val="150000"/>
              </a:lnSpc>
            </a:pPr>
            <a:endParaRPr lang="en-US" sz="1400" dirty="0">
              <a:latin typeface="Helvetica Light" panose="020B0403020202020204"/>
            </a:endParaRPr>
          </a:p>
          <a:p>
            <a:pPr>
              <a:lnSpc>
                <a:spcPct val="150000"/>
              </a:lnSpc>
              <a:buNone/>
            </a:pPr>
            <a:endParaRPr lang="en-US" sz="1400" dirty="0">
              <a:latin typeface="Helvetica Light" panose="020B0403020202020204"/>
            </a:endParaRPr>
          </a:p>
        </p:txBody>
      </p:sp>
      <p:grpSp>
        <p:nvGrpSpPr>
          <p:cNvPr id="2" name="Group 22"/>
          <p:cNvGrpSpPr/>
          <p:nvPr/>
        </p:nvGrpSpPr>
        <p:grpSpPr>
          <a:xfrm>
            <a:off x="5772150" y="1712217"/>
            <a:ext cx="2756297" cy="1719066"/>
            <a:chOff x="5203762" y="2404491"/>
            <a:chExt cx="3675062" cy="2292088"/>
          </a:xfrm>
        </p:grpSpPr>
        <p:sp>
          <p:nvSpPr>
            <p:cNvPr id="20" name="Freeform 19"/>
            <p:cNvSpPr/>
            <p:nvPr/>
          </p:nvSpPr>
          <p:spPr bwMode="auto">
            <a:xfrm>
              <a:off x="7134860" y="2608580"/>
              <a:ext cx="1363980" cy="1468120"/>
            </a:xfrm>
            <a:custGeom>
              <a:avLst/>
              <a:gdLst>
                <a:gd name="connsiteX0" fmla="*/ 25400 w 1363980"/>
                <a:gd name="connsiteY0" fmla="*/ 1447800 h 1468120"/>
                <a:gd name="connsiteX1" fmla="*/ 0 w 1363980"/>
                <a:gd name="connsiteY1" fmla="*/ 0 h 1468120"/>
                <a:gd name="connsiteX2" fmla="*/ 91440 w 1363980"/>
                <a:gd name="connsiteY2" fmla="*/ 147320 h 1468120"/>
                <a:gd name="connsiteX3" fmla="*/ 182880 w 1363980"/>
                <a:gd name="connsiteY3" fmla="*/ 327660 h 1468120"/>
                <a:gd name="connsiteX4" fmla="*/ 322580 w 1363980"/>
                <a:gd name="connsiteY4" fmla="*/ 546100 h 1468120"/>
                <a:gd name="connsiteX5" fmla="*/ 429260 w 1363980"/>
                <a:gd name="connsiteY5" fmla="*/ 754380 h 1468120"/>
                <a:gd name="connsiteX6" fmla="*/ 530860 w 1363980"/>
                <a:gd name="connsiteY6" fmla="*/ 914400 h 1468120"/>
                <a:gd name="connsiteX7" fmla="*/ 675640 w 1363980"/>
                <a:gd name="connsiteY7" fmla="*/ 1066800 h 1468120"/>
                <a:gd name="connsiteX8" fmla="*/ 886460 w 1363980"/>
                <a:gd name="connsiteY8" fmla="*/ 1264920 h 1468120"/>
                <a:gd name="connsiteX9" fmla="*/ 1135380 w 1363980"/>
                <a:gd name="connsiteY9" fmla="*/ 1343660 h 1468120"/>
                <a:gd name="connsiteX10" fmla="*/ 1358900 w 1363980"/>
                <a:gd name="connsiteY10" fmla="*/ 1366520 h 1468120"/>
                <a:gd name="connsiteX11" fmla="*/ 1363980 w 1363980"/>
                <a:gd name="connsiteY11" fmla="*/ 1468120 h 1468120"/>
                <a:gd name="connsiteX12" fmla="*/ 25400 w 1363980"/>
                <a:gd name="connsiteY12" fmla="*/ 1447800 h 1468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3980" h="1468120">
                  <a:moveTo>
                    <a:pt x="25400" y="1447800"/>
                  </a:moveTo>
                  <a:lnTo>
                    <a:pt x="0" y="0"/>
                  </a:lnTo>
                  <a:lnTo>
                    <a:pt x="91440" y="147320"/>
                  </a:lnTo>
                  <a:lnTo>
                    <a:pt x="182880" y="327660"/>
                  </a:lnTo>
                  <a:lnTo>
                    <a:pt x="322580" y="546100"/>
                  </a:lnTo>
                  <a:lnTo>
                    <a:pt x="429260" y="754380"/>
                  </a:lnTo>
                  <a:lnTo>
                    <a:pt x="530860" y="914400"/>
                  </a:lnTo>
                  <a:lnTo>
                    <a:pt x="675640" y="1066800"/>
                  </a:lnTo>
                  <a:lnTo>
                    <a:pt x="886460" y="1264920"/>
                  </a:lnTo>
                  <a:lnTo>
                    <a:pt x="1135380" y="1343660"/>
                  </a:lnTo>
                  <a:lnTo>
                    <a:pt x="1358900" y="1366520"/>
                  </a:lnTo>
                  <a:lnTo>
                    <a:pt x="1363980" y="1468120"/>
                  </a:lnTo>
                  <a:lnTo>
                    <a:pt x="25400" y="144780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557213" indent="-214313">
                <a:buClr>
                  <a:srgbClr val="3333CC"/>
                </a:buClr>
              </a:pPr>
              <a:endParaRPr lang="en-US" sz="1350">
                <a:solidFill>
                  <a:srgbClr val="000000"/>
                </a:solidFill>
              </a:endParaRPr>
            </a:p>
          </p:txBody>
        </p:sp>
        <p:sp>
          <p:nvSpPr>
            <p:cNvPr id="99" name="Freeform 7"/>
            <p:cNvSpPr>
              <a:spLocks/>
            </p:cNvSpPr>
            <p:nvPr/>
          </p:nvSpPr>
          <p:spPr bwMode="auto">
            <a:xfrm>
              <a:off x="6866509" y="2404491"/>
              <a:ext cx="6350" cy="16446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036"/>
                </a:cxn>
              </a:cxnLst>
              <a:rect l="0" t="0" r="r" b="b"/>
              <a:pathLst>
                <a:path w="4" h="1036">
                  <a:moveTo>
                    <a:pt x="0" y="0"/>
                  </a:moveTo>
                  <a:lnTo>
                    <a:pt x="4" y="1036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0" name="Freeform 8"/>
            <p:cNvSpPr>
              <a:spLocks/>
            </p:cNvSpPr>
            <p:nvPr/>
          </p:nvSpPr>
          <p:spPr bwMode="auto">
            <a:xfrm>
              <a:off x="6857937" y="2404491"/>
              <a:ext cx="1635125" cy="1573213"/>
            </a:xfrm>
            <a:custGeom>
              <a:avLst/>
              <a:gdLst/>
              <a:ahLst/>
              <a:cxnLst>
                <a:cxn ang="0">
                  <a:pos x="1029" y="990"/>
                </a:cxn>
                <a:cxn ang="0">
                  <a:pos x="921" y="980"/>
                </a:cxn>
                <a:cxn ang="0">
                  <a:pos x="866" y="967"/>
                </a:cxn>
                <a:cxn ang="0">
                  <a:pos x="813" y="952"/>
                </a:cxn>
                <a:cxn ang="0">
                  <a:pos x="758" y="929"/>
                </a:cxn>
                <a:cxn ang="0">
                  <a:pos x="703" y="897"/>
                </a:cxn>
                <a:cxn ang="0">
                  <a:pos x="651" y="857"/>
                </a:cxn>
                <a:cxn ang="0">
                  <a:pos x="541" y="743"/>
                </a:cxn>
                <a:cxn ang="0">
                  <a:pos x="433" y="581"/>
                </a:cxn>
                <a:cxn ang="0">
                  <a:pos x="325" y="386"/>
                </a:cxn>
                <a:cxn ang="0">
                  <a:pos x="270" y="287"/>
                </a:cxn>
                <a:cxn ang="0">
                  <a:pos x="215" y="196"/>
                </a:cxn>
                <a:cxn ang="0">
                  <a:pos x="163" y="116"/>
                </a:cxn>
                <a:cxn ang="0">
                  <a:pos x="108" y="53"/>
                </a:cxn>
                <a:cxn ang="0">
                  <a:pos x="53" y="13"/>
                </a:cxn>
                <a:cxn ang="0">
                  <a:pos x="0" y="0"/>
                </a:cxn>
              </a:cxnLst>
              <a:rect l="0" t="0" r="r" b="b"/>
              <a:pathLst>
                <a:path w="1030" h="991">
                  <a:moveTo>
                    <a:pt x="1029" y="990"/>
                  </a:moveTo>
                  <a:lnTo>
                    <a:pt x="921" y="980"/>
                  </a:lnTo>
                  <a:lnTo>
                    <a:pt x="866" y="967"/>
                  </a:lnTo>
                  <a:lnTo>
                    <a:pt x="813" y="952"/>
                  </a:lnTo>
                  <a:lnTo>
                    <a:pt x="758" y="929"/>
                  </a:lnTo>
                  <a:lnTo>
                    <a:pt x="703" y="897"/>
                  </a:lnTo>
                  <a:lnTo>
                    <a:pt x="651" y="857"/>
                  </a:lnTo>
                  <a:lnTo>
                    <a:pt x="541" y="743"/>
                  </a:lnTo>
                  <a:lnTo>
                    <a:pt x="433" y="581"/>
                  </a:lnTo>
                  <a:lnTo>
                    <a:pt x="325" y="386"/>
                  </a:lnTo>
                  <a:lnTo>
                    <a:pt x="270" y="287"/>
                  </a:lnTo>
                  <a:lnTo>
                    <a:pt x="215" y="196"/>
                  </a:lnTo>
                  <a:lnTo>
                    <a:pt x="163" y="116"/>
                  </a:lnTo>
                  <a:lnTo>
                    <a:pt x="108" y="53"/>
                  </a:lnTo>
                  <a:lnTo>
                    <a:pt x="53" y="13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1" name="Freeform 9"/>
            <p:cNvSpPr>
              <a:spLocks/>
            </p:cNvSpPr>
            <p:nvPr/>
          </p:nvSpPr>
          <p:spPr bwMode="auto">
            <a:xfrm>
              <a:off x="5221224" y="2404491"/>
              <a:ext cx="1638300" cy="1573213"/>
            </a:xfrm>
            <a:custGeom>
              <a:avLst/>
              <a:gdLst/>
              <a:ahLst/>
              <a:cxnLst>
                <a:cxn ang="0">
                  <a:pos x="0" y="990"/>
                </a:cxn>
                <a:cxn ang="0">
                  <a:pos x="108" y="980"/>
                </a:cxn>
                <a:cxn ang="0">
                  <a:pos x="163" y="967"/>
                </a:cxn>
                <a:cxn ang="0">
                  <a:pos x="218" y="952"/>
                </a:cxn>
                <a:cxn ang="0">
                  <a:pos x="271" y="929"/>
                </a:cxn>
                <a:cxn ang="0">
                  <a:pos x="326" y="897"/>
                </a:cxn>
                <a:cxn ang="0">
                  <a:pos x="381" y="857"/>
                </a:cxn>
                <a:cxn ang="0">
                  <a:pos x="488" y="743"/>
                </a:cxn>
                <a:cxn ang="0">
                  <a:pos x="596" y="581"/>
                </a:cxn>
                <a:cxn ang="0">
                  <a:pos x="706" y="386"/>
                </a:cxn>
                <a:cxn ang="0">
                  <a:pos x="759" y="287"/>
                </a:cxn>
                <a:cxn ang="0">
                  <a:pos x="814" y="196"/>
                </a:cxn>
                <a:cxn ang="0">
                  <a:pos x="868" y="116"/>
                </a:cxn>
                <a:cxn ang="0">
                  <a:pos x="921" y="53"/>
                </a:cxn>
                <a:cxn ang="0">
                  <a:pos x="976" y="13"/>
                </a:cxn>
                <a:cxn ang="0">
                  <a:pos x="1031" y="0"/>
                </a:cxn>
              </a:cxnLst>
              <a:rect l="0" t="0" r="r" b="b"/>
              <a:pathLst>
                <a:path w="1032" h="991">
                  <a:moveTo>
                    <a:pt x="0" y="990"/>
                  </a:moveTo>
                  <a:lnTo>
                    <a:pt x="108" y="980"/>
                  </a:lnTo>
                  <a:lnTo>
                    <a:pt x="163" y="967"/>
                  </a:lnTo>
                  <a:lnTo>
                    <a:pt x="218" y="952"/>
                  </a:lnTo>
                  <a:lnTo>
                    <a:pt x="271" y="929"/>
                  </a:lnTo>
                  <a:lnTo>
                    <a:pt x="326" y="897"/>
                  </a:lnTo>
                  <a:lnTo>
                    <a:pt x="381" y="857"/>
                  </a:lnTo>
                  <a:lnTo>
                    <a:pt x="488" y="743"/>
                  </a:lnTo>
                  <a:lnTo>
                    <a:pt x="596" y="581"/>
                  </a:lnTo>
                  <a:lnTo>
                    <a:pt x="706" y="386"/>
                  </a:lnTo>
                  <a:lnTo>
                    <a:pt x="759" y="287"/>
                  </a:lnTo>
                  <a:lnTo>
                    <a:pt x="814" y="196"/>
                  </a:lnTo>
                  <a:lnTo>
                    <a:pt x="868" y="116"/>
                  </a:lnTo>
                  <a:lnTo>
                    <a:pt x="921" y="53"/>
                  </a:lnTo>
                  <a:lnTo>
                    <a:pt x="976" y="13"/>
                  </a:lnTo>
                  <a:lnTo>
                    <a:pt x="1031" y="0"/>
                  </a:lnTo>
                </a:path>
              </a:pathLst>
            </a:custGeom>
            <a:noFill/>
            <a:ln w="50800" cap="rnd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2" name="Freeform 10"/>
            <p:cNvSpPr>
              <a:spLocks/>
            </p:cNvSpPr>
            <p:nvPr/>
          </p:nvSpPr>
          <p:spPr bwMode="auto">
            <a:xfrm>
              <a:off x="5203762" y="4060254"/>
              <a:ext cx="3289300" cy="7937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2" y="0"/>
                </a:cxn>
                <a:cxn ang="0">
                  <a:pos x="2072" y="0"/>
                </a:cxn>
              </a:cxnLst>
              <a:rect l="0" t="0" r="r" b="b"/>
              <a:pathLst>
                <a:path w="2072" h="5">
                  <a:moveTo>
                    <a:pt x="0" y="5"/>
                  </a:moveTo>
                  <a:lnTo>
                    <a:pt x="12" y="0"/>
                  </a:lnTo>
                  <a:lnTo>
                    <a:pt x="2072" y="0"/>
                  </a:lnTo>
                </a:path>
              </a:pathLst>
            </a:cu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  <a:defRPr/>
              </a:pPr>
              <a:endParaRPr lang="en-US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3" name="Line 11"/>
            <p:cNvSpPr>
              <a:spLocks noChangeShapeType="1"/>
            </p:cNvSpPr>
            <p:nvPr/>
          </p:nvSpPr>
          <p:spPr bwMode="auto">
            <a:xfrm>
              <a:off x="5206937" y="2441004"/>
              <a:ext cx="1587" cy="0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4" name="Line 12"/>
            <p:cNvSpPr>
              <a:spLocks noChangeShapeType="1"/>
            </p:cNvSpPr>
            <p:nvPr/>
          </p:nvSpPr>
          <p:spPr bwMode="auto">
            <a:xfrm>
              <a:off x="5206937" y="2591816"/>
              <a:ext cx="1587" cy="0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5" name="Rectangle 14"/>
            <p:cNvSpPr>
              <a:spLocks noChangeArrowheads="1"/>
            </p:cNvSpPr>
            <p:nvPr/>
          </p:nvSpPr>
          <p:spPr bwMode="auto">
            <a:xfrm>
              <a:off x="8497824" y="4329811"/>
              <a:ext cx="381000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3333CC"/>
                  </a:solidFill>
                  <a:latin typeface="Arial" pitchFamily="34" charset="0"/>
                </a:rPr>
                <a:t>Z</a:t>
              </a:r>
            </a:p>
          </p:txBody>
        </p:sp>
        <p:sp>
          <p:nvSpPr>
            <p:cNvPr id="106" name="Rectangle 15"/>
            <p:cNvSpPr>
              <a:spLocks noChangeArrowheads="1"/>
            </p:cNvSpPr>
            <p:nvPr/>
          </p:nvSpPr>
          <p:spPr bwMode="auto">
            <a:xfrm>
              <a:off x="6870637" y="4352354"/>
              <a:ext cx="184150" cy="920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7" name="Rectangle 16"/>
            <p:cNvSpPr>
              <a:spLocks noChangeArrowheads="1"/>
            </p:cNvSpPr>
            <p:nvPr/>
          </p:nvSpPr>
          <p:spPr bwMode="auto">
            <a:xfrm>
              <a:off x="7098284" y="4329811"/>
              <a:ext cx="310981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3333CC"/>
                  </a:solidFill>
                  <a:latin typeface="Arial" pitchFamily="34" charset="0"/>
                </a:rPr>
                <a:t>1</a:t>
              </a:r>
              <a:endParaRPr lang="en-US" b="1" dirty="0">
                <a:solidFill>
                  <a:srgbClr val="3333CC"/>
                </a:solidFill>
                <a:latin typeface="Arial" pitchFamily="34" charset="0"/>
              </a:endParaRPr>
            </a:p>
          </p:txBody>
        </p:sp>
        <p:sp>
          <p:nvSpPr>
            <p:cNvPr id="108" name="Rectangle 17"/>
            <p:cNvSpPr>
              <a:spLocks noChangeArrowheads="1"/>
            </p:cNvSpPr>
            <p:nvPr/>
          </p:nvSpPr>
          <p:spPr bwMode="auto">
            <a:xfrm>
              <a:off x="6592824" y="4329811"/>
              <a:ext cx="439221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3333CC"/>
                  </a:solidFill>
                  <a:latin typeface="Arial" pitchFamily="34" charset="0"/>
                </a:rPr>
                <a:t>  0</a:t>
              </a:r>
              <a:endParaRPr lang="en-US" b="1" dirty="0">
                <a:solidFill>
                  <a:srgbClr val="3333CC"/>
                </a:solidFill>
                <a:latin typeface="Arial" pitchFamily="34" charset="0"/>
              </a:endParaRPr>
            </a:p>
          </p:txBody>
        </p:sp>
        <p:sp>
          <p:nvSpPr>
            <p:cNvPr id="109" name="Rectangle 18"/>
            <p:cNvSpPr>
              <a:spLocks noChangeArrowheads="1"/>
            </p:cNvSpPr>
            <p:nvPr/>
          </p:nvSpPr>
          <p:spPr bwMode="auto">
            <a:xfrm>
              <a:off x="8497824" y="4080891"/>
              <a:ext cx="381000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>
                  <a:solidFill>
                    <a:srgbClr val="000000"/>
                  </a:solidFill>
                  <a:latin typeface="Arial" pitchFamily="34" charset="0"/>
                </a:rPr>
                <a:t>X</a:t>
              </a:r>
            </a:p>
          </p:txBody>
        </p:sp>
        <p:sp>
          <p:nvSpPr>
            <p:cNvPr id="110" name="Rectangle 19"/>
            <p:cNvSpPr>
              <a:spLocks noChangeArrowheads="1"/>
            </p:cNvSpPr>
            <p:nvPr/>
          </p:nvSpPr>
          <p:spPr bwMode="auto">
            <a:xfrm>
              <a:off x="7031736" y="4088511"/>
              <a:ext cx="439221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000000"/>
                  </a:solidFill>
                  <a:latin typeface="Arial" pitchFamily="34" charset="0"/>
                </a:rPr>
                <a:t>78</a:t>
              </a:r>
              <a:endParaRPr lang="en-US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11" name="Rectangle 20"/>
            <p:cNvSpPr>
              <a:spLocks noChangeArrowheads="1"/>
            </p:cNvSpPr>
            <p:nvPr/>
          </p:nvSpPr>
          <p:spPr bwMode="auto">
            <a:xfrm>
              <a:off x="6615684" y="4080891"/>
              <a:ext cx="503341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000000"/>
                  </a:solidFill>
                  <a:latin typeface="Arial" pitchFamily="34" charset="0"/>
                </a:rPr>
                <a:t> 72</a:t>
              </a:r>
              <a:endParaRPr lang="en-US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bject 2">
                <a:extLst>
                  <a:ext uri="{FF2B5EF4-FFF2-40B4-BE49-F238E27FC236}">
                    <a16:creationId xmlns:a16="http://schemas.microsoft.com/office/drawing/2014/main" id="{16EA6C41-0140-4757-8E51-6F76AEDF2E97}"/>
                  </a:ext>
                </a:extLst>
              </p:cNvPr>
              <p:cNvSpPr txBox="1"/>
              <p:nvPr/>
            </p:nvSpPr>
            <p:spPr bwMode="auto">
              <a:xfrm>
                <a:off x="847487" y="1675887"/>
                <a:ext cx="4005560" cy="895863"/>
              </a:xfrm>
              <a:prstGeom prst="rect">
                <a:avLst/>
              </a:prstGeom>
              <a:solidFill>
                <a:srgbClr val="E5F5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78</m:t>
                          </m:r>
                        </m:sub>
                      </m:sSub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78−72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&gt;78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&gt;0.5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𝑝𝑛𝑜𝑟𝑚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(0.5) =0.31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42" name="Object 2">
                <a:extLst>
                  <a:ext uri="{FF2B5EF4-FFF2-40B4-BE49-F238E27FC236}">
                    <a16:creationId xmlns:a16="http://schemas.microsoft.com/office/drawing/2014/main" id="{16EA6C41-0140-4757-8E51-6F76AEDF2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7487" y="1675887"/>
                <a:ext cx="4005560" cy="8958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Object 3">
                <a:extLst>
                  <a:ext uri="{FF2B5EF4-FFF2-40B4-BE49-F238E27FC236}">
                    <a16:creationId xmlns:a16="http://schemas.microsoft.com/office/drawing/2014/main" id="{712A8C19-26A6-4554-9BD7-65CF859250B2}"/>
                  </a:ext>
                </a:extLst>
              </p:cNvPr>
              <p:cNvSpPr txBox="1"/>
              <p:nvPr/>
            </p:nvSpPr>
            <p:spPr bwMode="auto">
              <a:xfrm>
                <a:off x="844850" y="2887068"/>
                <a:ext cx="4005560" cy="621315"/>
              </a:xfrm>
              <a:prstGeom prst="rect">
                <a:avLst/>
              </a:prstGeom>
              <a:solidFill>
                <a:srgbClr val="E5F5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1200" kern="0" dirty="0">
                    <a:solidFill>
                      <a:srgbClr val="000000"/>
                    </a:solidFill>
                    <a:latin typeface="Helvetica Light"/>
                  </a:rPr>
                  <a:t>Number of customers:</a:t>
                </a:r>
                <a:r>
                  <a:rPr lang="en-US" sz="1200" b="0" dirty="0">
                    <a:solidFill>
                      <a:srgbClr val="008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𝐵𝑖𝑛𝑜𝑚𝑖𝑎𝑙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(500,0.31)</m:t>
                    </m:r>
                  </m:oMath>
                </a14:m>
                <a:br>
                  <a:rPr lang="en-US" sz="1200" b="0" i="1" dirty="0">
                    <a:solidFill>
                      <a:srgbClr val="008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=500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0.31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=155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</a:endParaRPr>
              </a:p>
            </p:txBody>
          </p:sp>
        </mc:Choice>
        <mc:Fallback>
          <p:sp>
            <p:nvSpPr>
              <p:cNvPr id="43" name="Object 3">
                <a:extLst>
                  <a:ext uri="{FF2B5EF4-FFF2-40B4-BE49-F238E27FC236}">
                    <a16:creationId xmlns:a16="http://schemas.microsoft.com/office/drawing/2014/main" id="{712A8C19-26A6-4554-9BD7-65CF85925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4850" y="2887068"/>
                <a:ext cx="4005560" cy="6213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240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 eaLnBrk="1" hangingPunct="1">
              <a:lnSpc>
                <a:spcPct val="80000"/>
              </a:lnSpc>
              <a:defRPr/>
            </a:pPr>
            <a:r>
              <a:rPr lang="en-US" sz="2400" dirty="0"/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219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be the time to download a movie from the internet. Suppose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is normal with mean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minutes and standard deviation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minutes. Find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(8&lt;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&lt;8.6)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US" sz="1350" dirty="0"/>
              </a:p>
              <a:p>
                <a:pPr>
                  <a:lnSpc>
                    <a:spcPct val="100000"/>
                  </a:lnSpc>
                </a:pPr>
                <a:endParaRPr lang="en-US" sz="1350" dirty="0"/>
              </a:p>
              <a:p>
                <a:pPr>
                  <a:lnSpc>
                    <a:spcPct val="100000"/>
                  </a:lnSpc>
                </a:pPr>
                <a:endParaRPr lang="en-US" sz="1350" dirty="0"/>
              </a:p>
              <a:p>
                <a:pPr>
                  <a:lnSpc>
                    <a:spcPct val="100000"/>
                  </a:lnSpc>
                </a:pPr>
                <a:endParaRPr lang="en-US" sz="1350" dirty="0"/>
              </a:p>
              <a:p>
                <a:pPr>
                  <a:lnSpc>
                    <a:spcPct val="100000"/>
                  </a:lnSpc>
                  <a:buNone/>
                </a:pPr>
                <a:endParaRPr lang="en-US" sz="1350" dirty="0"/>
              </a:p>
            </p:txBody>
          </p:sp>
        </mc:Choice>
        <mc:Fallback xmlns="">
          <p:sp>
            <p:nvSpPr>
              <p:cNvPr id="265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30DCCE4-B25A-4ED8-8BD6-C11E0D941F59}"/>
                  </a:ext>
                </a:extLst>
              </p14:cNvPr>
              <p14:cNvContentPartPr/>
              <p14:nvPr/>
            </p14:nvContentPartPr>
            <p14:xfrm>
              <a:off x="-137880" y="-228672"/>
              <a:ext cx="1440" cy="10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30DCCE4-B25A-4ED8-8BD6-C11E0D941F5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-146520" y="-237672"/>
                <a:ext cx="1908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0">
            <p14:nvContentPartPr>
              <p14:cNvPr id="265286" name="Ink 265285">
                <a:extLst>
                  <a:ext uri="{FF2B5EF4-FFF2-40B4-BE49-F238E27FC236}">
                    <a16:creationId xmlns:a16="http://schemas.microsoft.com/office/drawing/2014/main" id="{9F602399-BFA2-4A01-B3C6-1D0211189CDB}"/>
                  </a:ext>
                </a:extLst>
              </p14:cNvPr>
              <p14:cNvContentPartPr/>
              <p14:nvPr/>
            </p14:nvContentPartPr>
            <p14:xfrm>
              <a:off x="1329336" y="1500768"/>
              <a:ext cx="4320" cy="1080"/>
            </p14:xfrm>
          </p:contentPart>
        </mc:Choice>
        <mc:Fallback xmlns="">
          <p:pic>
            <p:nvPicPr>
              <p:cNvPr id="265286" name="Ink 265285">
                <a:extLst>
                  <a:ext uri="{FF2B5EF4-FFF2-40B4-BE49-F238E27FC236}">
                    <a16:creationId xmlns:a16="http://schemas.microsoft.com/office/drawing/2014/main" id="{9F602399-BFA2-4A01-B3C6-1D0211189CD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320336" y="1491768"/>
                <a:ext cx="2196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0">
            <p14:nvContentPartPr>
              <p14:cNvPr id="265287" name="Ink 265286">
                <a:extLst>
                  <a:ext uri="{FF2B5EF4-FFF2-40B4-BE49-F238E27FC236}">
                    <a16:creationId xmlns:a16="http://schemas.microsoft.com/office/drawing/2014/main" id="{8C8B8592-C297-4965-8E6C-4C17BC8F1A0D}"/>
                  </a:ext>
                </a:extLst>
              </p14:cNvPr>
              <p14:cNvContentPartPr/>
              <p14:nvPr/>
            </p14:nvContentPartPr>
            <p14:xfrm>
              <a:off x="390816" y="1561608"/>
              <a:ext cx="7200" cy="1800"/>
            </p14:xfrm>
          </p:contentPart>
        </mc:Choice>
        <mc:Fallback xmlns="">
          <p:pic>
            <p:nvPicPr>
              <p:cNvPr id="265287" name="Ink 265286">
                <a:extLst>
                  <a:ext uri="{FF2B5EF4-FFF2-40B4-BE49-F238E27FC236}">
                    <a16:creationId xmlns:a16="http://schemas.microsoft.com/office/drawing/2014/main" id="{8C8B8592-C297-4965-8E6C-4C17BC8F1A0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82176" y="1552608"/>
                <a:ext cx="24840" cy="1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0604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 eaLnBrk="1" hangingPunct="1">
              <a:lnSpc>
                <a:spcPct val="80000"/>
              </a:lnSpc>
              <a:defRPr/>
            </a:pPr>
            <a:r>
              <a:rPr lang="en-US" sz="2400" dirty="0"/>
              <a:t>Example:</a:t>
            </a:r>
          </a:p>
        </p:txBody>
      </p:sp>
      <p:grpSp>
        <p:nvGrpSpPr>
          <p:cNvPr id="2" name="Group 35"/>
          <p:cNvGrpSpPr/>
          <p:nvPr/>
        </p:nvGrpSpPr>
        <p:grpSpPr>
          <a:xfrm>
            <a:off x="1160431" y="1472116"/>
            <a:ext cx="6174104" cy="2563815"/>
            <a:chOff x="774701" y="2435225"/>
            <a:chExt cx="8232139" cy="34184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8402" name="Object 2"/>
                <p:cNvSpPr txBox="1"/>
                <p:nvPr/>
              </p:nvSpPr>
              <p:spPr bwMode="auto">
                <a:xfrm>
                  <a:off x="884239" y="2784692"/>
                  <a:ext cx="2483803" cy="1492090"/>
                </a:xfrm>
                <a:prstGeom prst="rect">
                  <a:avLst/>
                </a:prstGeom>
                <a:solidFill>
                  <a:srgbClr val="E5F5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noAutofit/>
                </a:bodyPr>
                <a:lstStyle/>
                <a:p>
                  <a:pPr>
                    <a:lnSpc>
                      <a:spcPct val="15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8.6</m:t>
                            </m:r>
                          </m:sub>
                        </m:sSub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8.6−8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=0.12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8−8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1050" i="1" dirty="0"/>
                </a:p>
              </p:txBody>
            </p:sp>
          </mc:Choice>
          <mc:Fallback xmlns="">
            <p:sp>
              <p:nvSpPr>
                <p:cNvPr id="2278402" name="Object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84239" y="2784692"/>
                  <a:ext cx="2483803" cy="149209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Freeform 2"/>
            <p:cNvSpPr>
              <a:spLocks/>
            </p:cNvSpPr>
            <p:nvPr/>
          </p:nvSpPr>
          <p:spPr bwMode="auto">
            <a:xfrm>
              <a:off x="6978015" y="2435225"/>
              <a:ext cx="311150" cy="1654175"/>
            </a:xfrm>
            <a:custGeom>
              <a:avLst/>
              <a:gdLst/>
              <a:ahLst/>
              <a:cxnLst>
                <a:cxn ang="0">
                  <a:pos x="2" y="1040"/>
                </a:cxn>
                <a:cxn ang="0">
                  <a:pos x="0" y="0"/>
                </a:cxn>
                <a:cxn ang="0">
                  <a:pos x="30" y="2"/>
                </a:cxn>
                <a:cxn ang="0">
                  <a:pos x="66" y="18"/>
                </a:cxn>
                <a:cxn ang="0">
                  <a:pos x="102" y="51"/>
                </a:cxn>
                <a:cxn ang="0">
                  <a:pos x="138" y="85"/>
                </a:cxn>
                <a:cxn ang="0">
                  <a:pos x="174" y="136"/>
                </a:cxn>
                <a:cxn ang="0">
                  <a:pos x="196" y="158"/>
                </a:cxn>
                <a:cxn ang="0">
                  <a:pos x="196" y="1042"/>
                </a:cxn>
                <a:cxn ang="0">
                  <a:pos x="2" y="1040"/>
                </a:cxn>
              </a:cxnLst>
              <a:rect l="0" t="0" r="r" b="b"/>
              <a:pathLst>
                <a:path w="196" h="1042">
                  <a:moveTo>
                    <a:pt x="2" y="1040"/>
                  </a:moveTo>
                  <a:lnTo>
                    <a:pt x="0" y="0"/>
                  </a:lnTo>
                  <a:lnTo>
                    <a:pt x="30" y="2"/>
                  </a:lnTo>
                  <a:lnTo>
                    <a:pt x="66" y="18"/>
                  </a:lnTo>
                  <a:lnTo>
                    <a:pt x="102" y="51"/>
                  </a:lnTo>
                  <a:lnTo>
                    <a:pt x="138" y="85"/>
                  </a:lnTo>
                  <a:lnTo>
                    <a:pt x="174" y="136"/>
                  </a:lnTo>
                  <a:lnTo>
                    <a:pt x="196" y="158"/>
                  </a:lnTo>
                  <a:lnTo>
                    <a:pt x="196" y="1042"/>
                  </a:lnTo>
                  <a:lnTo>
                    <a:pt x="2" y="1040"/>
                  </a:lnTo>
                  <a:close/>
                </a:path>
              </a:pathLst>
            </a:custGeom>
            <a:solidFill>
              <a:srgbClr val="FF0000"/>
            </a:solidFill>
            <a:ln w="19050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6971665" y="2438400"/>
              <a:ext cx="6350" cy="16446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036"/>
                </a:cxn>
              </a:cxnLst>
              <a:rect l="0" t="0" r="r" b="b"/>
              <a:pathLst>
                <a:path w="4" h="1036">
                  <a:moveTo>
                    <a:pt x="0" y="0"/>
                  </a:moveTo>
                  <a:lnTo>
                    <a:pt x="4" y="1036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3" name="Freeform 8"/>
            <p:cNvSpPr>
              <a:spLocks/>
            </p:cNvSpPr>
            <p:nvPr/>
          </p:nvSpPr>
          <p:spPr bwMode="auto">
            <a:xfrm>
              <a:off x="6985953" y="2438400"/>
              <a:ext cx="1635125" cy="1573213"/>
            </a:xfrm>
            <a:custGeom>
              <a:avLst/>
              <a:gdLst/>
              <a:ahLst/>
              <a:cxnLst>
                <a:cxn ang="0">
                  <a:pos x="1029" y="990"/>
                </a:cxn>
                <a:cxn ang="0">
                  <a:pos x="921" y="980"/>
                </a:cxn>
                <a:cxn ang="0">
                  <a:pos x="866" y="967"/>
                </a:cxn>
                <a:cxn ang="0">
                  <a:pos x="813" y="952"/>
                </a:cxn>
                <a:cxn ang="0">
                  <a:pos x="758" y="929"/>
                </a:cxn>
                <a:cxn ang="0">
                  <a:pos x="703" y="897"/>
                </a:cxn>
                <a:cxn ang="0">
                  <a:pos x="651" y="857"/>
                </a:cxn>
                <a:cxn ang="0">
                  <a:pos x="541" y="743"/>
                </a:cxn>
                <a:cxn ang="0">
                  <a:pos x="433" y="581"/>
                </a:cxn>
                <a:cxn ang="0">
                  <a:pos x="325" y="386"/>
                </a:cxn>
                <a:cxn ang="0">
                  <a:pos x="270" y="287"/>
                </a:cxn>
                <a:cxn ang="0">
                  <a:pos x="215" y="196"/>
                </a:cxn>
                <a:cxn ang="0">
                  <a:pos x="163" y="116"/>
                </a:cxn>
                <a:cxn ang="0">
                  <a:pos x="108" y="53"/>
                </a:cxn>
                <a:cxn ang="0">
                  <a:pos x="53" y="13"/>
                </a:cxn>
                <a:cxn ang="0">
                  <a:pos x="0" y="0"/>
                </a:cxn>
              </a:cxnLst>
              <a:rect l="0" t="0" r="r" b="b"/>
              <a:pathLst>
                <a:path w="1030" h="991">
                  <a:moveTo>
                    <a:pt x="1029" y="990"/>
                  </a:moveTo>
                  <a:lnTo>
                    <a:pt x="921" y="980"/>
                  </a:lnTo>
                  <a:lnTo>
                    <a:pt x="866" y="967"/>
                  </a:lnTo>
                  <a:lnTo>
                    <a:pt x="813" y="952"/>
                  </a:lnTo>
                  <a:lnTo>
                    <a:pt x="758" y="929"/>
                  </a:lnTo>
                  <a:lnTo>
                    <a:pt x="703" y="897"/>
                  </a:lnTo>
                  <a:lnTo>
                    <a:pt x="651" y="857"/>
                  </a:lnTo>
                  <a:lnTo>
                    <a:pt x="541" y="743"/>
                  </a:lnTo>
                  <a:lnTo>
                    <a:pt x="433" y="581"/>
                  </a:lnTo>
                  <a:lnTo>
                    <a:pt x="325" y="386"/>
                  </a:lnTo>
                  <a:lnTo>
                    <a:pt x="270" y="287"/>
                  </a:lnTo>
                  <a:lnTo>
                    <a:pt x="215" y="196"/>
                  </a:lnTo>
                  <a:lnTo>
                    <a:pt x="163" y="116"/>
                  </a:lnTo>
                  <a:lnTo>
                    <a:pt x="108" y="53"/>
                  </a:lnTo>
                  <a:lnTo>
                    <a:pt x="53" y="13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4" name="Freeform 9"/>
            <p:cNvSpPr>
              <a:spLocks/>
            </p:cNvSpPr>
            <p:nvPr/>
          </p:nvSpPr>
          <p:spPr bwMode="auto">
            <a:xfrm>
              <a:off x="5349240" y="2438400"/>
              <a:ext cx="1638300" cy="1573213"/>
            </a:xfrm>
            <a:custGeom>
              <a:avLst/>
              <a:gdLst/>
              <a:ahLst/>
              <a:cxnLst>
                <a:cxn ang="0">
                  <a:pos x="0" y="990"/>
                </a:cxn>
                <a:cxn ang="0">
                  <a:pos x="108" y="980"/>
                </a:cxn>
                <a:cxn ang="0">
                  <a:pos x="163" y="967"/>
                </a:cxn>
                <a:cxn ang="0">
                  <a:pos x="218" y="952"/>
                </a:cxn>
                <a:cxn ang="0">
                  <a:pos x="271" y="929"/>
                </a:cxn>
                <a:cxn ang="0">
                  <a:pos x="326" y="897"/>
                </a:cxn>
                <a:cxn ang="0">
                  <a:pos x="381" y="857"/>
                </a:cxn>
                <a:cxn ang="0">
                  <a:pos x="488" y="743"/>
                </a:cxn>
                <a:cxn ang="0">
                  <a:pos x="596" y="581"/>
                </a:cxn>
                <a:cxn ang="0">
                  <a:pos x="706" y="386"/>
                </a:cxn>
                <a:cxn ang="0">
                  <a:pos x="759" y="287"/>
                </a:cxn>
                <a:cxn ang="0">
                  <a:pos x="814" y="196"/>
                </a:cxn>
                <a:cxn ang="0">
                  <a:pos x="868" y="116"/>
                </a:cxn>
                <a:cxn ang="0">
                  <a:pos x="921" y="53"/>
                </a:cxn>
                <a:cxn ang="0">
                  <a:pos x="976" y="13"/>
                </a:cxn>
                <a:cxn ang="0">
                  <a:pos x="1031" y="0"/>
                </a:cxn>
              </a:cxnLst>
              <a:rect l="0" t="0" r="r" b="b"/>
              <a:pathLst>
                <a:path w="1032" h="991">
                  <a:moveTo>
                    <a:pt x="0" y="990"/>
                  </a:moveTo>
                  <a:lnTo>
                    <a:pt x="108" y="980"/>
                  </a:lnTo>
                  <a:lnTo>
                    <a:pt x="163" y="967"/>
                  </a:lnTo>
                  <a:lnTo>
                    <a:pt x="218" y="952"/>
                  </a:lnTo>
                  <a:lnTo>
                    <a:pt x="271" y="929"/>
                  </a:lnTo>
                  <a:lnTo>
                    <a:pt x="326" y="897"/>
                  </a:lnTo>
                  <a:lnTo>
                    <a:pt x="381" y="857"/>
                  </a:lnTo>
                  <a:lnTo>
                    <a:pt x="488" y="743"/>
                  </a:lnTo>
                  <a:lnTo>
                    <a:pt x="596" y="581"/>
                  </a:lnTo>
                  <a:lnTo>
                    <a:pt x="706" y="386"/>
                  </a:lnTo>
                  <a:lnTo>
                    <a:pt x="759" y="287"/>
                  </a:lnTo>
                  <a:lnTo>
                    <a:pt x="814" y="196"/>
                  </a:lnTo>
                  <a:lnTo>
                    <a:pt x="868" y="116"/>
                  </a:lnTo>
                  <a:lnTo>
                    <a:pt x="921" y="53"/>
                  </a:lnTo>
                  <a:lnTo>
                    <a:pt x="976" y="13"/>
                  </a:lnTo>
                  <a:lnTo>
                    <a:pt x="1031" y="0"/>
                  </a:lnTo>
                </a:path>
              </a:pathLst>
            </a:custGeom>
            <a:noFill/>
            <a:ln w="50800" cap="rnd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5331778" y="4094163"/>
              <a:ext cx="3289300" cy="7937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2" y="0"/>
                </a:cxn>
                <a:cxn ang="0">
                  <a:pos x="2072" y="0"/>
                </a:cxn>
              </a:cxnLst>
              <a:rect l="0" t="0" r="r" b="b"/>
              <a:pathLst>
                <a:path w="2072" h="5">
                  <a:moveTo>
                    <a:pt x="0" y="5"/>
                  </a:moveTo>
                  <a:lnTo>
                    <a:pt x="12" y="0"/>
                  </a:lnTo>
                  <a:lnTo>
                    <a:pt x="2072" y="0"/>
                  </a:lnTo>
                </a:path>
              </a:pathLst>
            </a:cu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  <a:defRPr/>
              </a:pPr>
              <a:endParaRPr lang="en-US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6" name="Line 11"/>
            <p:cNvSpPr>
              <a:spLocks noChangeShapeType="1"/>
            </p:cNvSpPr>
            <p:nvPr/>
          </p:nvSpPr>
          <p:spPr bwMode="auto">
            <a:xfrm>
              <a:off x="5334953" y="2474913"/>
              <a:ext cx="1587" cy="0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7" name="Line 12"/>
            <p:cNvSpPr>
              <a:spLocks noChangeShapeType="1"/>
            </p:cNvSpPr>
            <p:nvPr/>
          </p:nvSpPr>
          <p:spPr bwMode="auto">
            <a:xfrm>
              <a:off x="5334953" y="2625725"/>
              <a:ext cx="1587" cy="0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8625840" y="4495800"/>
              <a:ext cx="381000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3333CC"/>
                  </a:solidFill>
                  <a:latin typeface="Arial" pitchFamily="34" charset="0"/>
                </a:rPr>
                <a:t>Z</a:t>
              </a: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6998653" y="4386263"/>
              <a:ext cx="184150" cy="920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7025640" y="4495800"/>
              <a:ext cx="631581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3333CC"/>
                  </a:solidFill>
                  <a:latin typeface="Arial" pitchFamily="34" charset="0"/>
                </a:rPr>
                <a:t>0.12</a:t>
              </a:r>
              <a:endParaRPr lang="en-US" b="1" dirty="0">
                <a:solidFill>
                  <a:srgbClr val="3333CC"/>
                </a:solidFill>
                <a:latin typeface="Arial" pitchFamily="34" charset="0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6720840" y="4495800"/>
              <a:ext cx="375101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3333CC"/>
                  </a:solidFill>
                  <a:latin typeface="Arial" pitchFamily="34" charset="0"/>
                </a:rPr>
                <a:t> 0</a:t>
              </a:r>
              <a:endParaRPr lang="en-US" b="1" dirty="0">
                <a:solidFill>
                  <a:srgbClr val="3333CC"/>
                </a:solidFill>
                <a:latin typeface="Arial" pitchFamily="34" charset="0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8625840" y="4114800"/>
              <a:ext cx="381000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>
                  <a:solidFill>
                    <a:srgbClr val="000000"/>
                  </a:solidFill>
                  <a:latin typeface="Arial" pitchFamily="34" charset="0"/>
                </a:rPr>
                <a:t>X</a:t>
              </a:r>
            </a:p>
          </p:txBody>
        </p:sp>
        <p:sp>
          <p:nvSpPr>
            <p:cNvPr id="33" name="Rectangle 19"/>
            <p:cNvSpPr>
              <a:spLocks noChangeArrowheads="1"/>
            </p:cNvSpPr>
            <p:nvPr/>
          </p:nvSpPr>
          <p:spPr bwMode="auto">
            <a:xfrm>
              <a:off x="7101840" y="4114800"/>
              <a:ext cx="503341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>
                  <a:solidFill>
                    <a:srgbClr val="000000"/>
                  </a:solidFill>
                  <a:latin typeface="Arial" pitchFamily="34" charset="0"/>
                </a:rPr>
                <a:t>8.6</a:t>
              </a:r>
              <a:endParaRPr lang="en-US" b="1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4" name="Rectangle 20"/>
            <p:cNvSpPr>
              <a:spLocks noChangeArrowheads="1"/>
            </p:cNvSpPr>
            <p:nvPr/>
          </p:nvSpPr>
          <p:spPr bwMode="auto">
            <a:xfrm>
              <a:off x="6720840" y="4114800"/>
              <a:ext cx="375101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000000"/>
                  </a:solidFill>
                  <a:latin typeface="Arial" pitchFamily="34" charset="0"/>
                </a:rPr>
                <a:t> 8</a:t>
              </a:r>
              <a:endParaRPr lang="en-US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3524" name="Object 4"/>
                <p:cNvSpPr txBox="1"/>
                <p:nvPr/>
              </p:nvSpPr>
              <p:spPr bwMode="auto">
                <a:xfrm>
                  <a:off x="774701" y="5038461"/>
                  <a:ext cx="6250939" cy="815184"/>
                </a:xfrm>
                <a:prstGeom prst="rect">
                  <a:avLst/>
                </a:prstGeom>
                <a:solidFill>
                  <a:srgbClr val="E5F5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noAutofit/>
                </a:bodyPr>
                <a:lstStyle/>
                <a:p>
                  <a:pPr>
                    <a:lnSpc>
                      <a:spcPct val="15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8&lt;</m:t>
                            </m:r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&lt;8.6</m:t>
                            </m:r>
                          </m:e>
                        </m:d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0&lt;</m:t>
                            </m:r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&lt;0.12</m:t>
                            </m:r>
                          </m:e>
                        </m:d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≤0.12) −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&lt;0) </m:t>
                        </m:r>
                      </m:oMath>
                    </m:oMathPara>
                  </a14:m>
                  <a:br>
                    <a:rPr lang="en-US" sz="1200" i="1" dirty="0">
                      <a:solidFill>
                        <a:srgbClr val="008000"/>
                      </a:solidFill>
                      <a:latin typeface="Cambria Math" panose="02040503050406030204" pitchFamily="18" charset="0"/>
                    </a:rPr>
                  </a:br>
                  <a:endParaRPr lang="en-US" sz="1200" i="1" dirty="0">
                    <a:solidFill>
                      <a:srgbClr val="008000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15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𝑝𝑛𝑜𝑟𝑚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(0.12)</m:t>
                        </m:r>
                        <m:r>
                          <m:rPr>
                            <m:nor/>
                          </m:r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𝑝𝑛𝑜𝑟𝑚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(0)=0.047</m:t>
                        </m:r>
                      </m:oMath>
                    </m:oMathPara>
                  </a14:m>
                  <a:endParaRPr lang="en-US" sz="1200" i="1" dirty="0">
                    <a:solidFill>
                      <a:srgbClr val="008000"/>
                    </a:solidFill>
                  </a:endParaRPr>
                </a:p>
              </p:txBody>
            </p:sp>
          </mc:Choice>
          <mc:Fallback xmlns="">
            <p:sp>
              <p:nvSpPr>
                <p:cNvPr id="2283524" name="Object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74701" y="5038461"/>
                  <a:ext cx="6250939" cy="815184"/>
                </a:xfrm>
                <a:prstGeom prst="rect">
                  <a:avLst/>
                </a:prstGeom>
                <a:blipFill>
                  <a:blip r:embed="rId3"/>
                  <a:stretch>
                    <a:fillRect b="-3922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0429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1603" name="Rectangle 3"/>
              <p:cNvSpPr>
                <a:spLocks noGrp="1" noChangeArrowheads="1"/>
              </p:cNvSpPr>
              <p:nvPr>
                <p:ph type="title"/>
              </p:nvPr>
            </p:nvSpPr>
            <p:spPr>
              <a:noFill/>
              <a:ln/>
            </p:spPr>
            <p:txBody>
              <a:bodyPr>
                <a:norm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dirty="0"/>
                  <a:t>Given a Normal Probability Find the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Value</a:t>
                </a:r>
              </a:p>
            </p:txBody>
          </p:sp>
        </mc:Choice>
        <mc:Fallback xmlns="">
          <p:sp>
            <p:nvSpPr>
              <p:cNvPr id="2816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46" b="-23577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"/>
              <p:cNvSpPr txBox="1">
                <a:spLocks noChangeArrowheads="1"/>
              </p:cNvSpPr>
              <p:nvPr/>
            </p:nvSpPr>
            <p:spPr bwMode="auto">
              <a:xfrm>
                <a:off x="659130" y="1241823"/>
                <a:ext cx="4040061" cy="2210328"/>
              </a:xfrm>
              <a:prstGeom prst="rect">
                <a:avLst/>
              </a:prstGeom>
              <a:solidFill>
                <a:srgbClr val="E5F5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64007" tIns="32004" rIns="64007" bIns="32004" numCol="1" anchor="t" anchorCtr="0" compatLnSpc="1">
                <a:prstTxWarp prst="textNoShape">
                  <a:avLst/>
                </a:prstTxWarp>
              </a:bodyPr>
              <a:lstStyle/>
              <a:p>
                <a:pPr defTabSz="639366">
                  <a:lnSpc>
                    <a:spcPct val="150000"/>
                  </a:lnSpc>
                  <a:buClr>
                    <a:srgbClr val="3333CC"/>
                  </a:buClr>
                  <a:buSzPct val="60000"/>
                  <a:defRPr/>
                </a:pPr>
                <a:r>
                  <a:rPr lang="en-US" sz="1200" kern="0" dirty="0">
                    <a:solidFill>
                      <a:srgbClr val="000000"/>
                    </a:solidFill>
                    <a:latin typeface="Helvetica Light"/>
                  </a:rPr>
                  <a:t>Steps to find the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kern="0" dirty="0">
                    <a:solidFill>
                      <a:srgbClr val="0000FF"/>
                    </a:solidFill>
                    <a:latin typeface="Helvetica Light"/>
                  </a:rPr>
                  <a:t> value </a:t>
                </a:r>
                <a:r>
                  <a:rPr lang="en-US" sz="1200" kern="0" dirty="0">
                    <a:solidFill>
                      <a:srgbClr val="000000"/>
                    </a:solidFill>
                    <a:latin typeface="Helvetica Light"/>
                  </a:rPr>
                  <a:t>for a known probability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200" kern="0" dirty="0">
                    <a:solidFill>
                      <a:srgbClr val="C00000"/>
                    </a:solidFill>
                    <a:latin typeface="Helvetica Light"/>
                  </a:rPr>
                  <a:t> </a:t>
                </a:r>
                <a:r>
                  <a:rPr lang="en-US" sz="1200" kern="0" dirty="0">
                    <a:solidFill>
                      <a:srgbClr val="000000"/>
                    </a:solidFill>
                    <a:latin typeface="Helvetica Light"/>
                  </a:rPr>
                  <a:t>:</a:t>
                </a:r>
              </a:p>
              <a:p>
                <a:pPr defTabSz="639366">
                  <a:lnSpc>
                    <a:spcPct val="150000"/>
                  </a:lnSpc>
                  <a:buClr>
                    <a:srgbClr val="3333CC"/>
                  </a:buClr>
                  <a:buSzPct val="60000"/>
                  <a:defRPr/>
                </a:pPr>
                <a:endParaRPr lang="en-US" sz="1200" kern="0" dirty="0">
                  <a:solidFill>
                    <a:srgbClr val="000000"/>
                  </a:solidFill>
                  <a:latin typeface="Helvetica Light"/>
                </a:endParaRPr>
              </a:p>
              <a:p>
                <a:pPr marL="240506" indent="-240506" defTabSz="639366">
                  <a:buClr>
                    <a:srgbClr val="3333CC"/>
                  </a:buClr>
                  <a:buSzPct val="60000"/>
                  <a:defRPr/>
                </a:pPr>
                <a:r>
                  <a:rPr lang="en-US" sz="1200" kern="0" dirty="0">
                    <a:solidFill>
                      <a:srgbClr val="000000"/>
                    </a:solidFill>
                    <a:latin typeface="Helvetica Light"/>
                  </a:rPr>
                  <a:t>	1. 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200" i="1" baseline="-25000" dirty="0">
                    <a:solidFill>
                      <a:srgbClr val="339933"/>
                    </a:solidFill>
                    <a:latin typeface="Helvetica Light"/>
                  </a:rPr>
                  <a:t>  </a:t>
                </a:r>
                <a:r>
                  <a:rPr lang="en-US" sz="1200" kern="0" dirty="0">
                    <a:solidFill>
                      <a:srgbClr val="000000"/>
                    </a:solidFill>
                    <a:latin typeface="Helvetica Light"/>
                  </a:rPr>
                  <a:t>for the </a:t>
                </a:r>
                <a:r>
                  <a:rPr lang="en-US" sz="1200" kern="0" dirty="0">
                    <a:solidFill>
                      <a:srgbClr val="0000FF"/>
                    </a:solidFill>
                    <a:latin typeface="Helvetica Light"/>
                  </a:rPr>
                  <a:t>known cumulative probability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200" kern="0" dirty="0">
                    <a:solidFill>
                      <a:srgbClr val="000000"/>
                    </a:solidFill>
                    <a:latin typeface="Helvetica Light"/>
                  </a:rPr>
                  <a:t>:</a:t>
                </a:r>
              </a:p>
              <a:p>
                <a:pPr marL="240506" indent="-240506" defTabSz="639366">
                  <a:buClr>
                    <a:srgbClr val="3333CC"/>
                  </a:buClr>
                  <a:buSzPct val="60000"/>
                  <a:defRPr/>
                </a:pPr>
                <a:endParaRPr lang="en-US" sz="1200" kern="0" dirty="0">
                  <a:solidFill>
                    <a:srgbClr val="0000FF"/>
                  </a:solidFill>
                  <a:latin typeface="Helvetica Light"/>
                </a:endParaRPr>
              </a:p>
              <a:p>
                <a:pPr marL="240506" indent="-240506" defTabSz="639366">
                  <a:buClr>
                    <a:srgbClr val="3333CC"/>
                  </a:buClr>
                  <a:buSzPct val="600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qnorm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i="1" kern="0" dirty="0">
                  <a:solidFill>
                    <a:srgbClr val="000000"/>
                  </a:solidFill>
                  <a:latin typeface="Helvetica Light"/>
                </a:endParaRPr>
              </a:p>
              <a:p>
                <a:pPr marL="240506" indent="-240506" defTabSz="639366">
                  <a:buClr>
                    <a:srgbClr val="3333CC"/>
                  </a:buClr>
                  <a:buSzPct val="60000"/>
                  <a:defRPr/>
                </a:pPr>
                <a:endParaRPr lang="en-US" sz="1200" kern="0" dirty="0">
                  <a:solidFill>
                    <a:srgbClr val="000000"/>
                  </a:solidFill>
                  <a:latin typeface="Helvetica Light"/>
                </a:endParaRPr>
              </a:p>
              <a:p>
                <a:pPr marL="240506" indent="-240506" defTabSz="639366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defRPr/>
                </a:pPr>
                <a:r>
                  <a:rPr lang="en-US" sz="1200" kern="0" dirty="0">
                    <a:solidFill>
                      <a:srgbClr val="000000"/>
                    </a:solidFill>
                    <a:latin typeface="Helvetica Light"/>
                  </a:rPr>
                  <a:t>	2.  </a:t>
                </a:r>
                <a:r>
                  <a:rPr lang="en-US" sz="1200" kern="0" dirty="0">
                    <a:solidFill>
                      <a:srgbClr val="0000FF"/>
                    </a:solidFill>
                    <a:latin typeface="Helvetica Light"/>
                  </a:rPr>
                  <a:t>Convert to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kern="0" dirty="0">
                    <a:solidFill>
                      <a:srgbClr val="0000FF"/>
                    </a:solidFill>
                    <a:latin typeface="Helvetica Light"/>
                  </a:rPr>
                  <a:t> </a:t>
                </a:r>
                <a:r>
                  <a:rPr lang="en-US" sz="1200" kern="0" dirty="0">
                    <a:solidFill>
                      <a:srgbClr val="000000"/>
                    </a:solidFill>
                    <a:latin typeface="Helvetica Light"/>
                  </a:rPr>
                  <a:t>by using the formula:</a:t>
                </a:r>
              </a:p>
              <a:p>
                <a:pPr marL="240506" indent="-240506" defTabSz="639366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defRPr/>
                </a:pPr>
                <a:endParaRPr lang="en-US" sz="1200" kern="0" dirty="0">
                  <a:solidFill>
                    <a:srgbClr val="000000"/>
                  </a:solidFill>
                  <a:latin typeface="Helvetica Light"/>
                </a:endParaRPr>
              </a:p>
              <a:p>
                <a:pPr marL="240506" indent="-240506" defTabSz="639366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1200" i="1" dirty="0"/>
              </a:p>
              <a:p>
                <a:pPr marL="240506" indent="-240506" defTabSz="639366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defRPr/>
                </a:pPr>
                <a:endParaRPr lang="en-US" sz="1400" kern="0" dirty="0">
                  <a:solidFill>
                    <a:srgbClr val="000000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10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9130" y="1241823"/>
                <a:ext cx="4040061" cy="2210328"/>
              </a:xfrm>
              <a:prstGeom prst="rect">
                <a:avLst/>
              </a:prstGeom>
              <a:blipFill>
                <a:blip r:embed="rId3"/>
                <a:stretch>
                  <a:fillRect l="-602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20"/>
          <p:cNvGrpSpPr/>
          <p:nvPr/>
        </p:nvGrpSpPr>
        <p:grpSpPr>
          <a:xfrm>
            <a:off x="5848226" y="1835281"/>
            <a:ext cx="2757488" cy="1891945"/>
            <a:chOff x="3037161" y="3848613"/>
            <a:chExt cx="3676650" cy="2522593"/>
          </a:xfrm>
        </p:grpSpPr>
        <p:sp>
          <p:nvSpPr>
            <p:cNvPr id="8" name="Freeform 2"/>
            <p:cNvSpPr>
              <a:spLocks/>
            </p:cNvSpPr>
            <p:nvPr/>
          </p:nvSpPr>
          <p:spPr bwMode="auto">
            <a:xfrm>
              <a:off x="3040336" y="4510600"/>
              <a:ext cx="1085850" cy="946150"/>
            </a:xfrm>
            <a:custGeom>
              <a:avLst/>
              <a:gdLst/>
              <a:ahLst/>
              <a:cxnLst>
                <a:cxn ang="0">
                  <a:pos x="684" y="596"/>
                </a:cxn>
                <a:cxn ang="0">
                  <a:pos x="684" y="0"/>
                </a:cxn>
                <a:cxn ang="0">
                  <a:pos x="651" y="60"/>
                </a:cxn>
                <a:cxn ang="0">
                  <a:pos x="613" y="120"/>
                </a:cxn>
                <a:cxn ang="0">
                  <a:pos x="573" y="185"/>
                </a:cxn>
                <a:cxn ang="0">
                  <a:pos x="547" y="227"/>
                </a:cxn>
                <a:cxn ang="0">
                  <a:pos x="499" y="293"/>
                </a:cxn>
                <a:cxn ang="0">
                  <a:pos x="390" y="410"/>
                </a:cxn>
                <a:cxn ang="0">
                  <a:pos x="346" y="444"/>
                </a:cxn>
                <a:cxn ang="0">
                  <a:pos x="225" y="507"/>
                </a:cxn>
                <a:cxn ang="0">
                  <a:pos x="159" y="528"/>
                </a:cxn>
                <a:cxn ang="0">
                  <a:pos x="87" y="542"/>
                </a:cxn>
                <a:cxn ang="0">
                  <a:pos x="0" y="548"/>
                </a:cxn>
                <a:cxn ang="0">
                  <a:pos x="0" y="596"/>
                </a:cxn>
                <a:cxn ang="0">
                  <a:pos x="684" y="596"/>
                </a:cxn>
              </a:cxnLst>
              <a:rect l="0" t="0" r="r" b="b"/>
              <a:pathLst>
                <a:path w="684" h="596">
                  <a:moveTo>
                    <a:pt x="684" y="596"/>
                  </a:moveTo>
                  <a:lnTo>
                    <a:pt x="684" y="0"/>
                  </a:lnTo>
                  <a:lnTo>
                    <a:pt x="651" y="60"/>
                  </a:lnTo>
                  <a:lnTo>
                    <a:pt x="613" y="120"/>
                  </a:lnTo>
                  <a:lnTo>
                    <a:pt x="573" y="185"/>
                  </a:lnTo>
                  <a:lnTo>
                    <a:pt x="547" y="227"/>
                  </a:lnTo>
                  <a:lnTo>
                    <a:pt x="499" y="293"/>
                  </a:lnTo>
                  <a:lnTo>
                    <a:pt x="390" y="410"/>
                  </a:lnTo>
                  <a:lnTo>
                    <a:pt x="346" y="444"/>
                  </a:lnTo>
                  <a:lnTo>
                    <a:pt x="225" y="507"/>
                  </a:lnTo>
                  <a:lnTo>
                    <a:pt x="159" y="528"/>
                  </a:lnTo>
                  <a:lnTo>
                    <a:pt x="87" y="542"/>
                  </a:lnTo>
                  <a:lnTo>
                    <a:pt x="0" y="548"/>
                  </a:lnTo>
                  <a:lnTo>
                    <a:pt x="0" y="596"/>
                  </a:lnTo>
                  <a:lnTo>
                    <a:pt x="684" y="596"/>
                  </a:lnTo>
                  <a:close/>
                </a:path>
              </a:pathLst>
            </a:custGeom>
            <a:solidFill>
              <a:srgbClr val="C7DAF7"/>
            </a:solidFill>
            <a:ln w="12700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" name="Line 3"/>
            <p:cNvSpPr>
              <a:spLocks noChangeShapeType="1"/>
            </p:cNvSpPr>
            <p:nvPr/>
          </p:nvSpPr>
          <p:spPr bwMode="auto">
            <a:xfrm>
              <a:off x="4123011" y="4539175"/>
              <a:ext cx="0" cy="914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kern="0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4" name="Line 7"/>
            <p:cNvSpPr>
              <a:spLocks noChangeShapeType="1"/>
            </p:cNvSpPr>
            <p:nvPr/>
          </p:nvSpPr>
          <p:spPr bwMode="auto">
            <a:xfrm>
              <a:off x="4656411" y="3853375"/>
              <a:ext cx="0" cy="160020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kern="0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4732611" y="3853375"/>
              <a:ext cx="1593850" cy="1528763"/>
            </a:xfrm>
            <a:custGeom>
              <a:avLst/>
              <a:gdLst/>
              <a:ahLst/>
              <a:cxnLst>
                <a:cxn ang="0">
                  <a:pos x="1029" y="990"/>
                </a:cxn>
                <a:cxn ang="0">
                  <a:pos x="921" y="980"/>
                </a:cxn>
                <a:cxn ang="0">
                  <a:pos x="866" y="967"/>
                </a:cxn>
                <a:cxn ang="0">
                  <a:pos x="813" y="952"/>
                </a:cxn>
                <a:cxn ang="0">
                  <a:pos x="758" y="929"/>
                </a:cxn>
                <a:cxn ang="0">
                  <a:pos x="703" y="897"/>
                </a:cxn>
                <a:cxn ang="0">
                  <a:pos x="651" y="857"/>
                </a:cxn>
                <a:cxn ang="0">
                  <a:pos x="541" y="743"/>
                </a:cxn>
                <a:cxn ang="0">
                  <a:pos x="433" y="581"/>
                </a:cxn>
                <a:cxn ang="0">
                  <a:pos x="325" y="386"/>
                </a:cxn>
                <a:cxn ang="0">
                  <a:pos x="270" y="287"/>
                </a:cxn>
                <a:cxn ang="0">
                  <a:pos x="215" y="196"/>
                </a:cxn>
                <a:cxn ang="0">
                  <a:pos x="163" y="116"/>
                </a:cxn>
                <a:cxn ang="0">
                  <a:pos x="108" y="53"/>
                </a:cxn>
                <a:cxn ang="0">
                  <a:pos x="53" y="13"/>
                </a:cxn>
                <a:cxn ang="0">
                  <a:pos x="0" y="0"/>
                </a:cxn>
              </a:cxnLst>
              <a:rect l="0" t="0" r="r" b="b"/>
              <a:pathLst>
                <a:path w="1030" h="991">
                  <a:moveTo>
                    <a:pt x="1029" y="990"/>
                  </a:moveTo>
                  <a:lnTo>
                    <a:pt x="921" y="980"/>
                  </a:lnTo>
                  <a:lnTo>
                    <a:pt x="866" y="967"/>
                  </a:lnTo>
                  <a:lnTo>
                    <a:pt x="813" y="952"/>
                  </a:lnTo>
                  <a:lnTo>
                    <a:pt x="758" y="929"/>
                  </a:lnTo>
                  <a:lnTo>
                    <a:pt x="703" y="897"/>
                  </a:lnTo>
                  <a:lnTo>
                    <a:pt x="651" y="857"/>
                  </a:lnTo>
                  <a:lnTo>
                    <a:pt x="541" y="743"/>
                  </a:lnTo>
                  <a:lnTo>
                    <a:pt x="433" y="581"/>
                  </a:lnTo>
                  <a:lnTo>
                    <a:pt x="325" y="386"/>
                  </a:lnTo>
                  <a:lnTo>
                    <a:pt x="270" y="287"/>
                  </a:lnTo>
                  <a:lnTo>
                    <a:pt x="215" y="196"/>
                  </a:lnTo>
                  <a:lnTo>
                    <a:pt x="163" y="116"/>
                  </a:lnTo>
                  <a:lnTo>
                    <a:pt x="108" y="53"/>
                  </a:lnTo>
                  <a:lnTo>
                    <a:pt x="53" y="13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3054624" y="3848613"/>
              <a:ext cx="1644650" cy="1531937"/>
            </a:xfrm>
            <a:custGeom>
              <a:avLst/>
              <a:gdLst/>
              <a:ahLst/>
              <a:cxnLst>
                <a:cxn ang="0">
                  <a:pos x="0" y="965"/>
                </a:cxn>
                <a:cxn ang="0">
                  <a:pos x="108" y="955"/>
                </a:cxn>
                <a:cxn ang="0">
                  <a:pos x="163" y="942"/>
                </a:cxn>
                <a:cxn ang="0">
                  <a:pos x="218" y="927"/>
                </a:cxn>
                <a:cxn ang="0">
                  <a:pos x="271" y="904"/>
                </a:cxn>
                <a:cxn ang="0">
                  <a:pos x="326" y="872"/>
                </a:cxn>
                <a:cxn ang="0">
                  <a:pos x="381" y="832"/>
                </a:cxn>
                <a:cxn ang="0">
                  <a:pos x="488" y="718"/>
                </a:cxn>
                <a:cxn ang="0">
                  <a:pos x="596" y="556"/>
                </a:cxn>
                <a:cxn ang="0">
                  <a:pos x="706" y="361"/>
                </a:cxn>
                <a:cxn ang="0">
                  <a:pos x="759" y="262"/>
                </a:cxn>
                <a:cxn ang="0">
                  <a:pos x="814" y="171"/>
                </a:cxn>
                <a:cxn ang="0">
                  <a:pos x="868" y="91"/>
                </a:cxn>
                <a:cxn ang="0">
                  <a:pos x="919" y="33"/>
                </a:cxn>
                <a:cxn ang="0">
                  <a:pos x="973" y="9"/>
                </a:cxn>
                <a:cxn ang="0">
                  <a:pos x="1036" y="0"/>
                </a:cxn>
              </a:cxnLst>
              <a:rect l="0" t="0" r="r" b="b"/>
              <a:pathLst>
                <a:path w="1036" h="965">
                  <a:moveTo>
                    <a:pt x="0" y="965"/>
                  </a:moveTo>
                  <a:lnTo>
                    <a:pt x="108" y="955"/>
                  </a:lnTo>
                  <a:lnTo>
                    <a:pt x="163" y="942"/>
                  </a:lnTo>
                  <a:lnTo>
                    <a:pt x="218" y="927"/>
                  </a:lnTo>
                  <a:lnTo>
                    <a:pt x="271" y="904"/>
                  </a:lnTo>
                  <a:lnTo>
                    <a:pt x="326" y="872"/>
                  </a:lnTo>
                  <a:lnTo>
                    <a:pt x="381" y="832"/>
                  </a:lnTo>
                  <a:lnTo>
                    <a:pt x="488" y="718"/>
                  </a:lnTo>
                  <a:lnTo>
                    <a:pt x="596" y="556"/>
                  </a:lnTo>
                  <a:lnTo>
                    <a:pt x="706" y="361"/>
                  </a:lnTo>
                  <a:lnTo>
                    <a:pt x="759" y="262"/>
                  </a:lnTo>
                  <a:lnTo>
                    <a:pt x="814" y="171"/>
                  </a:lnTo>
                  <a:lnTo>
                    <a:pt x="868" y="91"/>
                  </a:lnTo>
                  <a:lnTo>
                    <a:pt x="919" y="33"/>
                  </a:lnTo>
                  <a:lnTo>
                    <a:pt x="973" y="9"/>
                  </a:lnTo>
                  <a:lnTo>
                    <a:pt x="1036" y="0"/>
                  </a:lnTo>
                </a:path>
              </a:pathLst>
            </a:custGeom>
            <a:noFill/>
            <a:ln w="50800" cap="rnd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3037161" y="5464688"/>
              <a:ext cx="3289300" cy="7937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2" y="0"/>
                </a:cxn>
                <a:cxn ang="0">
                  <a:pos x="2072" y="0"/>
                </a:cxn>
              </a:cxnLst>
              <a:rect l="0" t="0" r="r" b="b"/>
              <a:pathLst>
                <a:path w="2072" h="5">
                  <a:moveTo>
                    <a:pt x="0" y="5"/>
                  </a:moveTo>
                  <a:lnTo>
                    <a:pt x="12" y="0"/>
                  </a:lnTo>
                  <a:lnTo>
                    <a:pt x="2072" y="0"/>
                  </a:lnTo>
                </a:path>
              </a:pathLst>
            </a:cu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  <a:defRPr/>
              </a:pPr>
              <a:endParaRPr lang="en-US" kern="0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6332811" y="5623438"/>
              <a:ext cx="381000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000000"/>
                  </a:solidFill>
                  <a:latin typeface="Arial" pitchFamily="34" charset="0"/>
                </a:rPr>
                <a:t>X</a:t>
              </a:r>
            </a:p>
          </p:txBody>
        </p:sp>
        <p:sp>
          <p:nvSpPr>
            <p:cNvPr id="19" name="Rectangle 12"/>
            <p:cNvSpPr>
              <a:spLocks noChangeArrowheads="1"/>
            </p:cNvSpPr>
            <p:nvPr/>
          </p:nvSpPr>
          <p:spPr bwMode="auto">
            <a:xfrm>
              <a:off x="3954736" y="5682175"/>
              <a:ext cx="310981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339933"/>
                  </a:solidFill>
                  <a:latin typeface="Arial" pitchFamily="34" charset="0"/>
                </a:rPr>
                <a:t>x</a:t>
              </a:r>
              <a:endParaRPr lang="en-US" b="1" dirty="0">
                <a:solidFill>
                  <a:srgbClr val="339933"/>
                </a:solidFill>
                <a:latin typeface="Arial" pitchFamily="34" charset="0"/>
              </a:endParaRPr>
            </a:p>
          </p:txBody>
        </p:sp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4533076" y="5654039"/>
              <a:ext cx="315256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000000"/>
                  </a:solidFill>
                  <a:latin typeface="Symbol" pitchFamily="18" charset="2"/>
                </a:rPr>
                <a:t>m</a:t>
              </a:r>
              <a:endParaRPr lang="en-US" b="1" dirty="0">
                <a:solidFill>
                  <a:srgbClr val="000000"/>
                </a:solidFill>
                <a:latin typeface="Symbol" pitchFamily="18" charset="2"/>
              </a:endParaRPr>
            </a:p>
          </p:txBody>
        </p:sp>
        <p:sp>
          <p:nvSpPr>
            <p:cNvPr id="21" name="Line 14"/>
            <p:cNvSpPr>
              <a:spLocks noChangeShapeType="1"/>
            </p:cNvSpPr>
            <p:nvPr/>
          </p:nvSpPr>
          <p:spPr bwMode="auto">
            <a:xfrm flipV="1">
              <a:off x="4123011" y="5453575"/>
              <a:ext cx="0" cy="3048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kern="0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2" name="Rectangle 16"/>
            <p:cNvSpPr>
              <a:spLocks noChangeArrowheads="1"/>
            </p:cNvSpPr>
            <p:nvPr/>
          </p:nvSpPr>
          <p:spPr bwMode="auto">
            <a:xfrm>
              <a:off x="6332811" y="5958718"/>
              <a:ext cx="381000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000000"/>
                  </a:solidFill>
                  <a:latin typeface="Arial" pitchFamily="34" charset="0"/>
                </a:rPr>
                <a:t>Z</a:t>
              </a:r>
            </a:p>
          </p:txBody>
        </p:sp>
        <p:sp>
          <p:nvSpPr>
            <p:cNvPr id="23" name="Rectangle 17"/>
            <p:cNvSpPr>
              <a:spLocks noChangeArrowheads="1"/>
            </p:cNvSpPr>
            <p:nvPr/>
          </p:nvSpPr>
          <p:spPr bwMode="auto">
            <a:xfrm>
              <a:off x="3954736" y="6004438"/>
              <a:ext cx="383651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 err="1">
                  <a:solidFill>
                    <a:srgbClr val="339933"/>
                  </a:solidFill>
                  <a:latin typeface="Arial" pitchFamily="34" charset="0"/>
                </a:rPr>
                <a:t>z</a:t>
              </a:r>
              <a:r>
                <a:rPr lang="en-US" sz="1350" b="1" baseline="-25000" dirty="0" err="1">
                  <a:solidFill>
                    <a:srgbClr val="339933"/>
                  </a:solidFill>
                  <a:latin typeface="Arial" pitchFamily="34" charset="0"/>
                </a:rPr>
                <a:t>x</a:t>
              </a:r>
              <a:endParaRPr lang="en-US" b="1" baseline="-25000" dirty="0">
                <a:solidFill>
                  <a:srgbClr val="339933"/>
                </a:solidFill>
                <a:latin typeface="Arial" pitchFamily="34" charset="0"/>
              </a:endParaRPr>
            </a:p>
          </p:txBody>
        </p:sp>
        <p:sp>
          <p:nvSpPr>
            <p:cNvPr id="24" name="Rectangle 18"/>
            <p:cNvSpPr>
              <a:spLocks noChangeArrowheads="1"/>
            </p:cNvSpPr>
            <p:nvPr/>
          </p:nvSpPr>
          <p:spPr bwMode="auto">
            <a:xfrm>
              <a:off x="4462736" y="6004438"/>
              <a:ext cx="375101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000000"/>
                  </a:solidFill>
                  <a:latin typeface="Arial" pitchFamily="34" charset="0"/>
                </a:rPr>
                <a:t> 0</a:t>
              </a:r>
              <a:endParaRPr lang="en-US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15"/>
              <p:cNvSpPr>
                <a:spLocks noChangeArrowheads="1"/>
              </p:cNvSpPr>
              <p:nvPr/>
            </p:nvSpPr>
            <p:spPr bwMode="auto">
              <a:xfrm>
                <a:off x="6105160" y="3794412"/>
                <a:ext cx="1328965" cy="276999"/>
              </a:xfrm>
              <a:prstGeom prst="rect">
                <a:avLst/>
              </a:prstGeom>
              <a:solidFill>
                <a:srgbClr val="E5F5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0" lvl="1"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𝑞𝑛𝑜𝑟𝑚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350" i="1" kern="0" dirty="0">
                  <a:solidFill>
                    <a:srgbClr val="0000FF"/>
                  </a:solidFill>
                  <a:latin typeface="Courier New" pitchFamily="49" charset="0"/>
                </a:endParaRPr>
              </a:p>
            </p:txBody>
          </p:sp>
        </mc:Choice>
        <mc:Fallback xmlns="">
          <p:sp>
            <p:nvSpPr>
              <p:cNvPr id="2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05160" y="3794412"/>
                <a:ext cx="1328965" cy="276999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958C78E-5F86-477D-91E2-495BF28712AF}"/>
                  </a:ext>
                </a:extLst>
              </p:cNvPr>
              <p:cNvSpPr txBox="1"/>
              <p:nvPr/>
            </p:nvSpPr>
            <p:spPr>
              <a:xfrm>
                <a:off x="6317461" y="2712473"/>
                <a:ext cx="2332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958C78E-5F86-477D-91E2-495BF2871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461" y="2712473"/>
                <a:ext cx="233236" cy="307777"/>
              </a:xfrm>
              <a:prstGeom prst="rect">
                <a:avLst/>
              </a:prstGeom>
              <a:blipFill>
                <a:blip r:embed="rId5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2EED557-5F62-4165-B5B8-2B5D25669733}"/>
                  </a:ext>
                </a:extLst>
              </p14:cNvPr>
              <p14:cNvContentPartPr/>
              <p14:nvPr/>
            </p14:nvContentPartPr>
            <p14:xfrm>
              <a:off x="6420240" y="2927088"/>
              <a:ext cx="56160" cy="51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EED557-5F62-4165-B5B8-2B5D2566973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11240" y="2918448"/>
                <a:ext cx="73800" cy="6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7205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838307-B158-3678-04E0-BD3868E87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742" y="1968331"/>
            <a:ext cx="3053378" cy="238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2EA84A-FB2E-B5A7-9EB3-4485FEC16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04" y="1922681"/>
            <a:ext cx="3184081" cy="2388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D3D44C-BAC9-95E1-F88E-DC78E8BE2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526" y="1961871"/>
            <a:ext cx="3184079" cy="23880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6E44A6-45EB-1DC4-7835-365CE2BB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Number of Bins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9C23CD2-BE41-7374-D251-33F183C486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5383" y="1065885"/>
            <a:ext cx="8022634" cy="662402"/>
          </a:xfrm>
          <a:solidFill>
            <a:srgbClr val="E5F5FF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Helvetica Light"/>
              </a:rPr>
              <a:t>Remark:</a:t>
            </a:r>
            <a:r>
              <a:rPr lang="en-US" sz="1200" dirty="0">
                <a:solidFill>
                  <a:schemeClr val="tx1"/>
                </a:solidFill>
                <a:latin typeface="Helvetica Light"/>
              </a:rPr>
              <a:t> As the number of bins increases, the </a:t>
            </a:r>
            <a:r>
              <a:rPr lang="en-US" sz="1200" dirty="0">
                <a:solidFill>
                  <a:srgbClr val="0000FF"/>
                </a:solidFill>
                <a:latin typeface="Helvetica Light"/>
              </a:rPr>
              <a:t>probability</a:t>
            </a:r>
            <a:r>
              <a:rPr lang="en-US" sz="1200" dirty="0">
                <a:solidFill>
                  <a:schemeClr val="tx1"/>
                </a:solidFill>
                <a:latin typeface="Helvetica Light"/>
              </a:rPr>
              <a:t> associated with each bin </a:t>
            </a:r>
            <a:r>
              <a:rPr lang="en-US" sz="1200" dirty="0">
                <a:solidFill>
                  <a:srgbClr val="0000FF"/>
                </a:solidFill>
                <a:latin typeface="Helvetica Light"/>
              </a:rPr>
              <a:t>decreases</a:t>
            </a:r>
            <a:r>
              <a:rPr lang="en-US" sz="1200" dirty="0">
                <a:solidFill>
                  <a:schemeClr val="tx1"/>
                </a:solidFill>
                <a:latin typeface="Helvetica Light"/>
              </a:rPr>
              <a:t>. Eventually, as the bins become extremely narrow, the probability of each individual bin approaches zero.</a:t>
            </a:r>
            <a:endParaRPr lang="en-US" sz="1100" dirty="0">
              <a:solidFill>
                <a:schemeClr val="tx1"/>
              </a:solidFill>
              <a:latin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42286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Last year's customer satisfaction scores for a product followed a normal distribution with an average score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72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and a standard deviation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. What </a:t>
                </a:r>
                <a:r>
                  <a:rPr lang="en-US" sz="1200" dirty="0">
                    <a:solidFill>
                      <a:schemeClr val="tx1"/>
                    </a:solidFill>
                  </a:rPr>
                  <a:t>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percentile of our customer satisfaction scores?</a:t>
                </a:r>
              </a:p>
              <a:p>
                <a:pPr>
                  <a:lnSpc>
                    <a:spcPct val="150000"/>
                  </a:lnSpc>
                </a:pPr>
                <a:endParaRPr lang="en-US" sz="1400" dirty="0"/>
              </a:p>
              <a:p>
                <a:pPr>
                  <a:lnSpc>
                    <a:spcPct val="150000"/>
                  </a:lnSpc>
                </a:pPr>
                <a:endParaRPr lang="en-US" sz="1400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43738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1254881" y="1828777"/>
            <a:ext cx="6491405" cy="1884241"/>
            <a:chOff x="-2448533" y="2854071"/>
            <a:chExt cx="8949917" cy="2409099"/>
          </a:xfrm>
        </p:grpSpPr>
        <p:sp>
          <p:nvSpPr>
            <p:cNvPr id="44" name="Freeform 43"/>
            <p:cNvSpPr/>
            <p:nvPr/>
          </p:nvSpPr>
          <p:spPr bwMode="auto">
            <a:xfrm>
              <a:off x="2837180" y="2867660"/>
              <a:ext cx="2197100" cy="1651000"/>
            </a:xfrm>
            <a:custGeom>
              <a:avLst/>
              <a:gdLst>
                <a:gd name="connsiteX0" fmla="*/ 2197100 w 2197100"/>
                <a:gd name="connsiteY0" fmla="*/ 1638300 h 1651000"/>
                <a:gd name="connsiteX1" fmla="*/ 2179320 w 2197100"/>
                <a:gd name="connsiteY1" fmla="*/ 642620 h 1651000"/>
                <a:gd name="connsiteX2" fmla="*/ 1996440 w 2197100"/>
                <a:gd name="connsiteY2" fmla="*/ 312420 h 1651000"/>
                <a:gd name="connsiteX3" fmla="*/ 1836420 w 2197100"/>
                <a:gd name="connsiteY3" fmla="*/ 88900 h 1651000"/>
                <a:gd name="connsiteX4" fmla="*/ 1732280 w 2197100"/>
                <a:gd name="connsiteY4" fmla="*/ 5080 h 1651000"/>
                <a:gd name="connsiteX5" fmla="*/ 1577340 w 2197100"/>
                <a:gd name="connsiteY5" fmla="*/ 0 h 1651000"/>
                <a:gd name="connsiteX6" fmla="*/ 1407160 w 2197100"/>
                <a:gd name="connsiteY6" fmla="*/ 134620 h 1651000"/>
                <a:gd name="connsiteX7" fmla="*/ 1198880 w 2197100"/>
                <a:gd name="connsiteY7" fmla="*/ 462280 h 1651000"/>
                <a:gd name="connsiteX8" fmla="*/ 972820 w 2197100"/>
                <a:gd name="connsiteY8" fmla="*/ 873760 h 1651000"/>
                <a:gd name="connsiteX9" fmla="*/ 817880 w 2197100"/>
                <a:gd name="connsiteY9" fmla="*/ 1117600 h 1651000"/>
                <a:gd name="connsiteX10" fmla="*/ 645160 w 2197100"/>
                <a:gd name="connsiteY10" fmla="*/ 1315720 h 1651000"/>
                <a:gd name="connsiteX11" fmla="*/ 492760 w 2197100"/>
                <a:gd name="connsiteY11" fmla="*/ 1435100 h 1651000"/>
                <a:gd name="connsiteX12" fmla="*/ 284480 w 2197100"/>
                <a:gd name="connsiteY12" fmla="*/ 1513840 h 1651000"/>
                <a:gd name="connsiteX13" fmla="*/ 88900 w 2197100"/>
                <a:gd name="connsiteY13" fmla="*/ 1557020 h 1651000"/>
                <a:gd name="connsiteX14" fmla="*/ 0 w 2197100"/>
                <a:gd name="connsiteY14" fmla="*/ 1557020 h 1651000"/>
                <a:gd name="connsiteX15" fmla="*/ 2540 w 2197100"/>
                <a:gd name="connsiteY15" fmla="*/ 1651000 h 1651000"/>
                <a:gd name="connsiteX16" fmla="*/ 2197100 w 2197100"/>
                <a:gd name="connsiteY16" fmla="*/ 1638300 h 165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97100" h="1651000">
                  <a:moveTo>
                    <a:pt x="2197100" y="1638300"/>
                  </a:moveTo>
                  <a:lnTo>
                    <a:pt x="2179320" y="642620"/>
                  </a:lnTo>
                  <a:lnTo>
                    <a:pt x="1996440" y="312420"/>
                  </a:lnTo>
                  <a:lnTo>
                    <a:pt x="1836420" y="88900"/>
                  </a:lnTo>
                  <a:lnTo>
                    <a:pt x="1732280" y="5080"/>
                  </a:lnTo>
                  <a:lnTo>
                    <a:pt x="1577340" y="0"/>
                  </a:lnTo>
                  <a:lnTo>
                    <a:pt x="1407160" y="134620"/>
                  </a:lnTo>
                  <a:lnTo>
                    <a:pt x="1198880" y="462280"/>
                  </a:lnTo>
                  <a:lnTo>
                    <a:pt x="972820" y="873760"/>
                  </a:lnTo>
                  <a:lnTo>
                    <a:pt x="817880" y="1117600"/>
                  </a:lnTo>
                  <a:lnTo>
                    <a:pt x="645160" y="1315720"/>
                  </a:lnTo>
                  <a:lnTo>
                    <a:pt x="492760" y="1435100"/>
                  </a:lnTo>
                  <a:lnTo>
                    <a:pt x="284480" y="1513840"/>
                  </a:lnTo>
                  <a:lnTo>
                    <a:pt x="88900" y="1557020"/>
                  </a:lnTo>
                  <a:lnTo>
                    <a:pt x="0" y="1557020"/>
                  </a:lnTo>
                  <a:cubicBezTo>
                    <a:pt x="847" y="1588347"/>
                    <a:pt x="1693" y="1619673"/>
                    <a:pt x="2540" y="1651000"/>
                  </a:cubicBezTo>
                  <a:lnTo>
                    <a:pt x="2197100" y="163830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557213" indent="-214313" defTabSz="6858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Tx/>
                <a:buChar char="•"/>
              </a:pPr>
              <a:endParaRPr lang="en-US" sz="1500">
                <a:latin typeface="Times New Roman" pitchFamily="18" charset="0"/>
              </a:endParaRPr>
            </a:p>
          </p:txBody>
        </p:sp>
        <p:sp>
          <p:nvSpPr>
            <p:cNvPr id="45" name="Freeform 7"/>
            <p:cNvSpPr>
              <a:spLocks/>
            </p:cNvSpPr>
            <p:nvPr/>
          </p:nvSpPr>
          <p:spPr bwMode="auto">
            <a:xfrm>
              <a:off x="4466209" y="2854071"/>
              <a:ext cx="6350" cy="16446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036"/>
                </a:cxn>
              </a:cxnLst>
              <a:rect l="0" t="0" r="r" b="b"/>
              <a:pathLst>
                <a:path w="4" h="1036">
                  <a:moveTo>
                    <a:pt x="0" y="0"/>
                  </a:moveTo>
                  <a:lnTo>
                    <a:pt x="4" y="1036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>
                <a:spcBef>
                  <a:spcPct val="50000"/>
                </a:spcBef>
                <a:defRPr/>
              </a:pPr>
              <a:endParaRPr lang="en-US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4480497" y="2854071"/>
              <a:ext cx="1635125" cy="1573213"/>
            </a:xfrm>
            <a:custGeom>
              <a:avLst/>
              <a:gdLst/>
              <a:ahLst/>
              <a:cxnLst>
                <a:cxn ang="0">
                  <a:pos x="1029" y="990"/>
                </a:cxn>
                <a:cxn ang="0">
                  <a:pos x="921" y="980"/>
                </a:cxn>
                <a:cxn ang="0">
                  <a:pos x="866" y="967"/>
                </a:cxn>
                <a:cxn ang="0">
                  <a:pos x="813" y="952"/>
                </a:cxn>
                <a:cxn ang="0">
                  <a:pos x="758" y="929"/>
                </a:cxn>
                <a:cxn ang="0">
                  <a:pos x="703" y="897"/>
                </a:cxn>
                <a:cxn ang="0">
                  <a:pos x="651" y="857"/>
                </a:cxn>
                <a:cxn ang="0">
                  <a:pos x="541" y="743"/>
                </a:cxn>
                <a:cxn ang="0">
                  <a:pos x="433" y="581"/>
                </a:cxn>
                <a:cxn ang="0">
                  <a:pos x="325" y="386"/>
                </a:cxn>
                <a:cxn ang="0">
                  <a:pos x="270" y="287"/>
                </a:cxn>
                <a:cxn ang="0">
                  <a:pos x="215" y="196"/>
                </a:cxn>
                <a:cxn ang="0">
                  <a:pos x="163" y="116"/>
                </a:cxn>
                <a:cxn ang="0">
                  <a:pos x="108" y="53"/>
                </a:cxn>
                <a:cxn ang="0">
                  <a:pos x="53" y="13"/>
                </a:cxn>
                <a:cxn ang="0">
                  <a:pos x="0" y="0"/>
                </a:cxn>
              </a:cxnLst>
              <a:rect l="0" t="0" r="r" b="b"/>
              <a:pathLst>
                <a:path w="1030" h="991">
                  <a:moveTo>
                    <a:pt x="1029" y="990"/>
                  </a:moveTo>
                  <a:lnTo>
                    <a:pt x="921" y="980"/>
                  </a:lnTo>
                  <a:lnTo>
                    <a:pt x="866" y="967"/>
                  </a:lnTo>
                  <a:lnTo>
                    <a:pt x="813" y="952"/>
                  </a:lnTo>
                  <a:lnTo>
                    <a:pt x="758" y="929"/>
                  </a:lnTo>
                  <a:lnTo>
                    <a:pt x="703" y="897"/>
                  </a:lnTo>
                  <a:lnTo>
                    <a:pt x="651" y="857"/>
                  </a:lnTo>
                  <a:lnTo>
                    <a:pt x="541" y="743"/>
                  </a:lnTo>
                  <a:lnTo>
                    <a:pt x="433" y="581"/>
                  </a:lnTo>
                  <a:lnTo>
                    <a:pt x="325" y="386"/>
                  </a:lnTo>
                  <a:lnTo>
                    <a:pt x="270" y="287"/>
                  </a:lnTo>
                  <a:lnTo>
                    <a:pt x="215" y="196"/>
                  </a:lnTo>
                  <a:lnTo>
                    <a:pt x="163" y="116"/>
                  </a:lnTo>
                  <a:lnTo>
                    <a:pt x="108" y="53"/>
                  </a:lnTo>
                  <a:lnTo>
                    <a:pt x="53" y="13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7" name="Freeform 9"/>
            <p:cNvSpPr>
              <a:spLocks/>
            </p:cNvSpPr>
            <p:nvPr/>
          </p:nvSpPr>
          <p:spPr bwMode="auto">
            <a:xfrm>
              <a:off x="2843784" y="2854071"/>
              <a:ext cx="1638300" cy="1573213"/>
            </a:xfrm>
            <a:custGeom>
              <a:avLst/>
              <a:gdLst/>
              <a:ahLst/>
              <a:cxnLst>
                <a:cxn ang="0">
                  <a:pos x="0" y="990"/>
                </a:cxn>
                <a:cxn ang="0">
                  <a:pos x="108" y="980"/>
                </a:cxn>
                <a:cxn ang="0">
                  <a:pos x="163" y="967"/>
                </a:cxn>
                <a:cxn ang="0">
                  <a:pos x="218" y="952"/>
                </a:cxn>
                <a:cxn ang="0">
                  <a:pos x="271" y="929"/>
                </a:cxn>
                <a:cxn ang="0">
                  <a:pos x="326" y="897"/>
                </a:cxn>
                <a:cxn ang="0">
                  <a:pos x="381" y="857"/>
                </a:cxn>
                <a:cxn ang="0">
                  <a:pos x="488" y="743"/>
                </a:cxn>
                <a:cxn ang="0">
                  <a:pos x="596" y="581"/>
                </a:cxn>
                <a:cxn ang="0">
                  <a:pos x="706" y="386"/>
                </a:cxn>
                <a:cxn ang="0">
                  <a:pos x="759" y="287"/>
                </a:cxn>
                <a:cxn ang="0">
                  <a:pos x="814" y="196"/>
                </a:cxn>
                <a:cxn ang="0">
                  <a:pos x="868" y="116"/>
                </a:cxn>
                <a:cxn ang="0">
                  <a:pos x="921" y="53"/>
                </a:cxn>
                <a:cxn ang="0">
                  <a:pos x="976" y="13"/>
                </a:cxn>
                <a:cxn ang="0">
                  <a:pos x="1031" y="0"/>
                </a:cxn>
              </a:cxnLst>
              <a:rect l="0" t="0" r="r" b="b"/>
              <a:pathLst>
                <a:path w="1032" h="991">
                  <a:moveTo>
                    <a:pt x="0" y="990"/>
                  </a:moveTo>
                  <a:lnTo>
                    <a:pt x="108" y="980"/>
                  </a:lnTo>
                  <a:lnTo>
                    <a:pt x="163" y="967"/>
                  </a:lnTo>
                  <a:lnTo>
                    <a:pt x="218" y="952"/>
                  </a:lnTo>
                  <a:lnTo>
                    <a:pt x="271" y="929"/>
                  </a:lnTo>
                  <a:lnTo>
                    <a:pt x="326" y="897"/>
                  </a:lnTo>
                  <a:lnTo>
                    <a:pt x="381" y="857"/>
                  </a:lnTo>
                  <a:lnTo>
                    <a:pt x="488" y="743"/>
                  </a:lnTo>
                  <a:lnTo>
                    <a:pt x="596" y="581"/>
                  </a:lnTo>
                  <a:lnTo>
                    <a:pt x="706" y="386"/>
                  </a:lnTo>
                  <a:lnTo>
                    <a:pt x="759" y="287"/>
                  </a:lnTo>
                  <a:lnTo>
                    <a:pt x="814" y="196"/>
                  </a:lnTo>
                  <a:lnTo>
                    <a:pt x="868" y="116"/>
                  </a:lnTo>
                  <a:lnTo>
                    <a:pt x="921" y="53"/>
                  </a:lnTo>
                  <a:lnTo>
                    <a:pt x="976" y="13"/>
                  </a:lnTo>
                  <a:lnTo>
                    <a:pt x="1031" y="0"/>
                  </a:lnTo>
                </a:path>
              </a:pathLst>
            </a:custGeom>
            <a:noFill/>
            <a:ln w="50800" cap="rnd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8" name="Freeform 10"/>
            <p:cNvSpPr>
              <a:spLocks/>
            </p:cNvSpPr>
            <p:nvPr/>
          </p:nvSpPr>
          <p:spPr bwMode="auto">
            <a:xfrm>
              <a:off x="2826322" y="4509834"/>
              <a:ext cx="3289300" cy="7937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2" y="0"/>
                </a:cxn>
                <a:cxn ang="0">
                  <a:pos x="2072" y="0"/>
                </a:cxn>
              </a:cxnLst>
              <a:rect l="0" t="0" r="r" b="b"/>
              <a:pathLst>
                <a:path w="2072" h="5">
                  <a:moveTo>
                    <a:pt x="0" y="5"/>
                  </a:moveTo>
                  <a:lnTo>
                    <a:pt x="12" y="0"/>
                  </a:lnTo>
                  <a:lnTo>
                    <a:pt x="2072" y="0"/>
                  </a:lnTo>
                </a:path>
              </a:pathLst>
            </a:cu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defTabSz="685800">
                <a:spcBef>
                  <a:spcPct val="50000"/>
                </a:spcBef>
                <a:defRPr/>
              </a:pPr>
              <a:endParaRPr lang="en-US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9" name="Line 11"/>
            <p:cNvSpPr>
              <a:spLocks noChangeShapeType="1"/>
            </p:cNvSpPr>
            <p:nvPr/>
          </p:nvSpPr>
          <p:spPr bwMode="auto">
            <a:xfrm>
              <a:off x="2829497" y="2890584"/>
              <a:ext cx="1587" cy="0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50" name="Line 12"/>
            <p:cNvSpPr>
              <a:spLocks noChangeShapeType="1"/>
            </p:cNvSpPr>
            <p:nvPr/>
          </p:nvSpPr>
          <p:spPr bwMode="auto">
            <a:xfrm>
              <a:off x="2829497" y="3041396"/>
              <a:ext cx="1587" cy="0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51" name="Rectangle 14"/>
            <p:cNvSpPr>
              <a:spLocks noChangeArrowheads="1"/>
            </p:cNvSpPr>
            <p:nvPr/>
          </p:nvSpPr>
          <p:spPr bwMode="auto">
            <a:xfrm>
              <a:off x="6120384" y="4911471"/>
              <a:ext cx="381000" cy="3516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3333CC"/>
                  </a:solidFill>
                  <a:latin typeface="Arial" pitchFamily="34" charset="0"/>
                </a:rPr>
                <a:t>Z</a:t>
              </a:r>
            </a:p>
          </p:txBody>
        </p:sp>
        <p:sp>
          <p:nvSpPr>
            <p:cNvPr id="54" name="Rectangle 15"/>
            <p:cNvSpPr>
              <a:spLocks noChangeArrowheads="1"/>
            </p:cNvSpPr>
            <p:nvPr/>
          </p:nvSpPr>
          <p:spPr bwMode="auto">
            <a:xfrm>
              <a:off x="4493197" y="4801934"/>
              <a:ext cx="184150" cy="920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70" name="Rectangle 16"/>
            <p:cNvSpPr>
              <a:spLocks noChangeArrowheads="1"/>
            </p:cNvSpPr>
            <p:nvPr/>
          </p:nvSpPr>
          <p:spPr bwMode="auto">
            <a:xfrm>
              <a:off x="4902709" y="4888611"/>
              <a:ext cx="308310" cy="3516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3333CC"/>
                  </a:solidFill>
                  <a:latin typeface="Arial" pitchFamily="34" charset="0"/>
                </a:rPr>
                <a:t>z</a:t>
              </a:r>
              <a:endParaRPr lang="en-US" b="1" dirty="0">
                <a:solidFill>
                  <a:srgbClr val="3333CC"/>
                </a:solidFill>
                <a:latin typeface="Arial" pitchFamily="34" charset="0"/>
              </a:endParaRPr>
            </a:p>
          </p:txBody>
        </p:sp>
        <p:sp>
          <p:nvSpPr>
            <p:cNvPr id="71" name="Rectangle 17"/>
            <p:cNvSpPr>
              <a:spLocks noChangeArrowheads="1"/>
            </p:cNvSpPr>
            <p:nvPr/>
          </p:nvSpPr>
          <p:spPr bwMode="auto">
            <a:xfrm>
              <a:off x="4215384" y="4911471"/>
              <a:ext cx="454177" cy="3516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3333CC"/>
                  </a:solidFill>
                  <a:latin typeface="Arial" pitchFamily="34" charset="0"/>
                </a:rPr>
                <a:t>  0</a:t>
              </a:r>
              <a:endParaRPr lang="en-US" b="1" dirty="0">
                <a:solidFill>
                  <a:srgbClr val="3333CC"/>
                </a:solidFill>
                <a:latin typeface="Arial" pitchFamily="34" charset="0"/>
              </a:endParaRPr>
            </a:p>
          </p:txBody>
        </p:sp>
        <p:sp>
          <p:nvSpPr>
            <p:cNvPr id="75" name="Rectangle 18"/>
            <p:cNvSpPr>
              <a:spLocks noChangeArrowheads="1"/>
            </p:cNvSpPr>
            <p:nvPr/>
          </p:nvSpPr>
          <p:spPr bwMode="auto">
            <a:xfrm>
              <a:off x="6120384" y="4530471"/>
              <a:ext cx="381000" cy="3516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>
                  <a:solidFill>
                    <a:srgbClr val="000000"/>
                  </a:solidFill>
                  <a:latin typeface="Arial" pitchFamily="34" charset="0"/>
                </a:rPr>
                <a:t>X</a:t>
              </a:r>
            </a:p>
          </p:txBody>
        </p:sp>
        <p:sp>
          <p:nvSpPr>
            <p:cNvPr id="76" name="Rectangle 19"/>
            <p:cNvSpPr>
              <a:spLocks noChangeArrowheads="1"/>
            </p:cNvSpPr>
            <p:nvPr/>
          </p:nvSpPr>
          <p:spPr bwMode="auto">
            <a:xfrm>
              <a:off x="4875276" y="4538091"/>
              <a:ext cx="739282" cy="3516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000000"/>
                  </a:solidFill>
                  <a:latin typeface="Arial" pitchFamily="34" charset="0"/>
                </a:rPr>
                <a:t>x = ?</a:t>
              </a:r>
              <a:endParaRPr lang="en-US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77" name="Rectangle 20"/>
            <p:cNvSpPr>
              <a:spLocks noChangeArrowheads="1"/>
            </p:cNvSpPr>
            <p:nvPr/>
          </p:nvSpPr>
          <p:spPr bwMode="auto">
            <a:xfrm>
              <a:off x="4268724" y="4530471"/>
              <a:ext cx="520480" cy="3516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000000"/>
                  </a:solidFill>
                  <a:latin typeface="Arial" pitchFamily="34" charset="0"/>
                </a:rPr>
                <a:t> 72</a:t>
              </a:r>
              <a:endParaRPr lang="en-US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5492" name="Object 4"/>
                <p:cNvSpPr txBox="1"/>
                <p:nvPr/>
              </p:nvSpPr>
              <p:spPr bwMode="auto">
                <a:xfrm>
                  <a:off x="-2448533" y="3757403"/>
                  <a:ext cx="4103887" cy="804012"/>
                </a:xfrm>
                <a:prstGeom prst="rect">
                  <a:avLst/>
                </a:prstGeom>
                <a:solidFill>
                  <a:srgbClr val="E5F5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noAutofit/>
                </a:bodyPr>
                <a:lstStyle/>
                <a:p>
                  <a:pPr>
                    <a:lnSpc>
                      <a:spcPct val="15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𝑞𝑛𝑜𝑟𝑚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(0.9) =1.28</m:t>
                        </m:r>
                      </m:oMath>
                      <m:oMath xmlns:m="http://schemas.openxmlformats.org/officeDocument/2006/math"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=72+1.28×12=87.36</m:t>
                        </m:r>
                      </m:oMath>
                    </m:oMathPara>
                  </a14:m>
                  <a:endParaRPr lang="en-US" sz="1200" i="1" dirty="0">
                    <a:solidFill>
                      <a:srgbClr val="008000"/>
                    </a:solidFill>
                  </a:endParaRPr>
                </a:p>
              </p:txBody>
            </p:sp>
          </mc:Choice>
          <mc:Fallback xmlns="">
            <p:sp>
              <p:nvSpPr>
                <p:cNvPr id="1855492" name="Object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2448533" y="3757403"/>
                  <a:ext cx="4103887" cy="80401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2567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6650" y="2903167"/>
            <a:ext cx="4887827" cy="819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B88BA77-4A0F-3BC7-86C7-9066161E0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by Using Table</a:t>
            </a:r>
          </a:p>
        </p:txBody>
      </p:sp>
      <p:pic>
        <p:nvPicPr>
          <p:cNvPr id="1875970" name="Picture 2"/>
          <p:cNvPicPr>
            <a:picLocks noChangeAspect="1" noChangeArrowheads="1"/>
          </p:cNvPicPr>
          <p:nvPr/>
        </p:nvPicPr>
        <p:blipFill>
          <a:blip r:embed="rId3" cstate="print"/>
          <a:srcRect l="2761" r="3203"/>
          <a:stretch>
            <a:fillRect/>
          </a:stretch>
        </p:blipFill>
        <p:spPr bwMode="auto">
          <a:xfrm>
            <a:off x="1248506" y="1400945"/>
            <a:ext cx="6467621" cy="1502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Oval 3"/>
          <p:cNvSpPr/>
          <p:nvPr/>
        </p:nvSpPr>
        <p:spPr bwMode="auto">
          <a:xfrm>
            <a:off x="2827026" y="3174575"/>
            <a:ext cx="238125" cy="238125"/>
          </a:xfrm>
          <a:prstGeom prst="ellipse">
            <a:avLst/>
          </a:prstGeom>
          <a:noFill/>
          <a:ln>
            <a:solidFill>
              <a:srgbClr val="CC33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257175" indent="-257175">
              <a:buClr>
                <a:srgbClr val="3333CC"/>
              </a:buClr>
              <a:buFont typeface="Wingdings" pitchFamily="2" charset="2"/>
              <a:buChar char="§"/>
            </a:pPr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6872532" y="1739693"/>
            <a:ext cx="238125" cy="238125"/>
          </a:xfrm>
          <a:prstGeom prst="ellipse">
            <a:avLst/>
          </a:prstGeom>
          <a:noFill/>
          <a:ln>
            <a:solidFill>
              <a:srgbClr val="CC33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257175" indent="-257175">
              <a:buClr>
                <a:srgbClr val="3333CC"/>
              </a:buClr>
              <a:buFont typeface="Wingdings" pitchFamily="2" charset="2"/>
              <a:buChar char="§"/>
            </a:pPr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47983" y="3526568"/>
            <a:ext cx="1295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33CC"/>
              </a:buClr>
              <a:buFont typeface="Wingdings" pitchFamily="2" charset="2"/>
              <a:buNone/>
            </a:pPr>
            <a:r>
              <a:rPr lang="en-US" sz="1100" dirty="0">
                <a:latin typeface="Helvetica Light"/>
              </a:rPr>
              <a:t>First decimal: </a:t>
            </a:r>
            <a:r>
              <a:rPr lang="en-US" sz="1100" dirty="0">
                <a:solidFill>
                  <a:srgbClr val="0000FF"/>
                </a:solidFill>
                <a:latin typeface="Helvetica Light"/>
              </a:rPr>
              <a:t>1.20</a:t>
            </a:r>
          </a:p>
        </p:txBody>
      </p:sp>
      <p:sp>
        <p:nvSpPr>
          <p:cNvPr id="7" name="Rectangle 6"/>
          <p:cNvSpPr/>
          <p:nvPr/>
        </p:nvSpPr>
        <p:spPr>
          <a:xfrm>
            <a:off x="5907434" y="1118381"/>
            <a:ext cx="16187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33CC"/>
              </a:buClr>
              <a:buFont typeface="Wingdings" pitchFamily="2" charset="2"/>
              <a:buNone/>
            </a:pPr>
            <a:r>
              <a:rPr lang="en-US" sz="1100" dirty="0">
                <a:latin typeface="Helvetica Light"/>
              </a:rPr>
              <a:t>Second decimal: </a:t>
            </a:r>
            <a:r>
              <a:rPr lang="en-US" sz="1100" dirty="0">
                <a:solidFill>
                  <a:srgbClr val="0000FF"/>
                </a:solidFill>
                <a:latin typeface="Helvetica Light"/>
              </a:rPr>
              <a:t>0.08</a:t>
            </a:r>
          </a:p>
        </p:txBody>
      </p:sp>
      <p:cxnSp>
        <p:nvCxnSpPr>
          <p:cNvPr id="8" name="Straight Arrow Connector 7"/>
          <p:cNvCxnSpPr>
            <a:endCxn id="5" idx="1"/>
          </p:cNvCxnSpPr>
          <p:nvPr/>
        </p:nvCxnSpPr>
        <p:spPr bwMode="auto">
          <a:xfrm>
            <a:off x="6692703" y="1371599"/>
            <a:ext cx="214702" cy="402967"/>
          </a:xfrm>
          <a:prstGeom prst="straightConnector1">
            <a:avLst/>
          </a:prstGeom>
          <a:noFill/>
          <a:ln>
            <a:solidFill>
              <a:srgbClr val="CC3300"/>
            </a:solidFill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Oval 8"/>
          <p:cNvSpPr/>
          <p:nvPr/>
        </p:nvSpPr>
        <p:spPr bwMode="auto">
          <a:xfrm>
            <a:off x="6775860" y="3151421"/>
            <a:ext cx="447675" cy="238125"/>
          </a:xfrm>
          <a:prstGeom prst="ellipse">
            <a:avLst/>
          </a:prstGeom>
          <a:noFill/>
          <a:ln w="19050">
            <a:solidFill>
              <a:srgbClr val="CC33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257175" indent="-257175">
              <a:buClr>
                <a:srgbClr val="3333CC"/>
              </a:buClr>
              <a:buFont typeface="Wingdings" pitchFamily="2" charset="2"/>
              <a:buChar char="§"/>
            </a:pPr>
            <a:endParaRPr lang="en-US" sz="210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>
            <a:stCxn id="6" idx="0"/>
            <a:endCxn id="1884162" idx="1"/>
          </p:cNvCxnSpPr>
          <p:nvPr/>
        </p:nvCxnSpPr>
        <p:spPr bwMode="auto">
          <a:xfrm flipV="1">
            <a:off x="1995683" y="3312896"/>
            <a:ext cx="800967" cy="213672"/>
          </a:xfrm>
          <a:prstGeom prst="straightConnector1">
            <a:avLst/>
          </a:prstGeom>
          <a:noFill/>
          <a:ln>
            <a:solidFill>
              <a:srgbClr val="CC3300"/>
            </a:solidFill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itle 1"/>
          <p:cNvSpPr txBox="1">
            <a:spLocks/>
          </p:cNvSpPr>
          <p:nvPr/>
        </p:nvSpPr>
        <p:spPr>
          <a:xfrm>
            <a:off x="1476375" y="286941"/>
            <a:ext cx="6200775" cy="809625"/>
          </a:xfrm>
          <a:prstGeom prst="rect">
            <a:avLst/>
          </a:prstGeom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70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 can also use table to find z</a:t>
            </a:r>
          </a:p>
        </p:txBody>
      </p:sp>
      <p:pic>
        <p:nvPicPr>
          <p:cNvPr id="1876994" name="Picture 2"/>
          <p:cNvPicPr>
            <a:picLocks noChangeAspect="1" noChangeArrowheads="1"/>
          </p:cNvPicPr>
          <p:nvPr/>
        </p:nvPicPr>
        <p:blipFill>
          <a:blip r:embed="rId4" cstate="print"/>
          <a:srcRect r="5865"/>
          <a:stretch>
            <a:fillRect/>
          </a:stretch>
        </p:blipFill>
        <p:spPr bwMode="auto">
          <a:xfrm>
            <a:off x="2675032" y="3746716"/>
            <a:ext cx="5072748" cy="1243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Arrow: Up 16">
            <a:extLst>
              <a:ext uri="{FF2B5EF4-FFF2-40B4-BE49-F238E27FC236}">
                <a16:creationId xmlns:a16="http://schemas.microsoft.com/office/drawing/2014/main" id="{61B78C6E-8817-299C-927A-3C7678FCCD76}"/>
              </a:ext>
            </a:extLst>
          </p:cNvPr>
          <p:cNvSpPr/>
          <p:nvPr/>
        </p:nvSpPr>
        <p:spPr>
          <a:xfrm>
            <a:off x="6890937" y="2016823"/>
            <a:ext cx="165264" cy="1061582"/>
          </a:xfrm>
          <a:prstGeom prst="upArrow">
            <a:avLst/>
          </a:prstGeom>
          <a:solidFill>
            <a:srgbClr val="0000FF">
              <a:alpha val="40000"/>
            </a:srgb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ED24B285-FD67-20D2-A77B-71443FFC0340}"/>
              </a:ext>
            </a:extLst>
          </p:cNvPr>
          <p:cNvSpPr/>
          <p:nvPr/>
        </p:nvSpPr>
        <p:spPr>
          <a:xfrm rot="16200000">
            <a:off x="4828038" y="1524878"/>
            <a:ext cx="190834" cy="3538499"/>
          </a:xfrm>
          <a:prstGeom prst="upArrow">
            <a:avLst/>
          </a:prstGeom>
          <a:solidFill>
            <a:srgbClr val="0000FF">
              <a:alpha val="40000"/>
            </a:srgb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44A6-45EB-1DC4-7835-365CE2BB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Number of Bins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>
                <a:extLst>
                  <a:ext uri="{FF2B5EF4-FFF2-40B4-BE49-F238E27FC236}">
                    <a16:creationId xmlns:a16="http://schemas.microsoft.com/office/drawing/2014/main" id="{59C23CD2-BE41-7374-D251-33F183C4866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57635" y="1026695"/>
                <a:ext cx="8022634" cy="1218697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As the number of bins increases, the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cumulative probability (CDF)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becomes increasingly continuous and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smooth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eliminating all jumps. So, it becomes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differentiable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, meaning that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𝑑𝐹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sz="1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1200" dirty="0">
                    <a:latin typeface="Helvetica Light"/>
                  </a:rPr>
                  <a:t> is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defined</a:t>
                </a:r>
                <a:r>
                  <a:rPr lang="en-US" sz="1200" dirty="0">
                    <a:latin typeface="Helvetica Light"/>
                  </a:rPr>
                  <a:t> for all points.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Helvetica Light"/>
                  </a:rPr>
                  <a:t>Given this, by the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Fundamental Theorem of Calculus</a:t>
                </a:r>
                <a:r>
                  <a:rPr lang="en-US" sz="1200" dirty="0">
                    <a:latin typeface="Helvetica Light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nary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sz="1200">
                        <a:solidFill>
                          <a:srgbClr val="008000"/>
                        </a:solidFill>
                      </a:rPr>
                      <m:t>ℝ</m:t>
                    </m:r>
                  </m:oMath>
                </a14:m>
                <a:r>
                  <a:rPr lang="en-US" sz="1200" dirty="0">
                    <a:solidFill>
                      <a:srgbClr val="00800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9" name="Rectangle 3">
                <a:extLst>
                  <a:ext uri="{FF2B5EF4-FFF2-40B4-BE49-F238E27FC236}">
                    <a16:creationId xmlns:a16="http://schemas.microsoft.com/office/drawing/2014/main" id="{59C23CD2-BE41-7374-D251-33F183C48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7635" y="1026695"/>
                <a:ext cx="8022634" cy="1218697"/>
              </a:xfrm>
              <a:blipFill>
                <a:blip r:embed="rId2"/>
                <a:stretch>
                  <a:fillRect b="-396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8C91BB3-081E-189F-1C17-5682BCB76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95" y="2496061"/>
            <a:ext cx="3023247" cy="22674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5BC2A9-CAF8-AF4D-4161-72D518D66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239" y="2496061"/>
            <a:ext cx="3082921" cy="2312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E3A2A4-7F68-461F-AA41-A4A6D5953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183" y="2496061"/>
            <a:ext cx="3082922" cy="23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08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0951ACD3-1C4B-0425-6650-27F662943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5090" y="1053825"/>
                <a:ext cx="8304609" cy="2512336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sz="1200" dirty="0">
                    <a:solidFill>
                      <a:srgbClr val="C00000"/>
                    </a:solidFill>
                  </a:rPr>
                  <a:t>Definition: </a:t>
                </a:r>
                <a:r>
                  <a:rPr lang="en-US" sz="1200" dirty="0"/>
                  <a:t>The random variable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/>
                  <a:t> is called </a:t>
                </a:r>
                <a:r>
                  <a:rPr lang="en-US" sz="1200" dirty="0">
                    <a:solidFill>
                      <a:srgbClr val="0000FF"/>
                    </a:solidFill>
                  </a:rPr>
                  <a:t>continuous</a:t>
                </a:r>
                <a:r>
                  <a:rPr lang="en-US" sz="1200" dirty="0"/>
                  <a:t> if its distribution function can be expressed as</a:t>
                </a:r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nary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sz="1200">
                        <a:solidFill>
                          <a:srgbClr val="008000"/>
                        </a:solidFill>
                      </a:rPr>
                      <m:t>ℝ</m:t>
                    </m:r>
                  </m:oMath>
                </a14:m>
                <a:r>
                  <a:rPr lang="en-US" sz="1200" dirty="0">
                    <a:solidFill>
                      <a:srgbClr val="008000"/>
                    </a:solidFill>
                  </a:rPr>
                  <a:t>.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/>
                  <a:t>For some </a:t>
                </a:r>
                <a:r>
                  <a:rPr lang="en-US" sz="1200" dirty="0">
                    <a:solidFill>
                      <a:srgbClr val="0000FF"/>
                    </a:solidFill>
                  </a:rPr>
                  <a:t>integrable (continuous)</a:t>
                </a:r>
                <a:r>
                  <a:rPr lang="en-US" sz="1200" dirty="0"/>
                  <a:t> </a:t>
                </a:r>
                <a:r>
                  <a:rPr lang="en-US" sz="1200" dirty="0">
                    <a:solidFill>
                      <a:srgbClr val="0000FF"/>
                    </a:solidFill>
                  </a:rPr>
                  <a:t>function</a:t>
                </a:r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200" dirty="0">
                    <a:solidFill>
                      <a:srgbClr val="008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200">
                        <a:solidFill>
                          <a:srgbClr val="008000"/>
                        </a:solidFill>
                      </a:rPr>
                      <m:t>ℝ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→[0,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∞)</m:t>
                    </m:r>
                  </m:oMath>
                </a14:m>
                <a:r>
                  <a:rPr lang="en-US" sz="1200" dirty="0"/>
                  <a:t>, called the </a:t>
                </a:r>
                <a:r>
                  <a:rPr lang="en-US" sz="1200" dirty="0">
                    <a:solidFill>
                      <a:srgbClr val="0000FF"/>
                    </a:solidFill>
                  </a:rPr>
                  <a:t>probability density function </a:t>
                </a:r>
                <a:r>
                  <a:rPr lang="en-US" sz="1200" dirty="0"/>
                  <a:t>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/>
                  <a:t>.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is called a (probability) density function, and has the following properties: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1200" i="1" dirty="0">
                    <a:solidFill>
                      <a:srgbClr val="3A7A3A"/>
                    </a:solidFill>
                    <a:latin typeface="Cambria Math" panose="02040503050406030204" pitchFamily="18" charset="0"/>
                  </a:rPr>
                  <a:t>                                             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(because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is increasing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)</a:t>
                </a:r>
                <a:endParaRPr lang="en-US" sz="1200" i="1" dirty="0">
                  <a:solidFill>
                    <a:srgbClr val="3A7A3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sz="120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∞ </m:t>
                        </m:r>
                      </m:sub>
                      <m:sup>
                        <m:r>
                          <m:rPr>
                            <m:brk m:alnAt="23"/>
                          </m:rPr>
                          <a:rPr lang="en-US" sz="1200" b="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3A7A3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3A7A3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1200" b="0" i="1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200" i="1" dirty="0">
                    <a:solidFill>
                      <a:srgbClr val="3A7A3A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                        (because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≤∞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)</a:t>
                </a:r>
                <a:endParaRPr lang="en-US" sz="1200" i="1" dirty="0">
                  <a:solidFill>
                    <a:srgbClr val="3A7A3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b="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200" b="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200" b="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1200" b="0" i="1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20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b="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sz="1200" b="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3A7A3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3A7A3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        (because of the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Fundamental Theorem of Calculus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)</a:t>
                </a:r>
                <a:endParaRPr lang="en-US" sz="1200" i="1" dirty="0">
                  <a:solidFill>
                    <a:srgbClr val="3A7A3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sz="1200" dirty="0">
                  <a:solidFill>
                    <a:schemeClr val="tx1"/>
                  </a:solidFill>
                  <a:latin typeface="Helvetica Light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0951ACD3-1C4B-0425-6650-27F662943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90" y="1053825"/>
                <a:ext cx="8304609" cy="2512336"/>
              </a:xfrm>
              <a:prstGeom prst="rect">
                <a:avLst/>
              </a:prstGeom>
              <a:blipFill>
                <a:blip r:embed="rId2"/>
                <a:stretch>
                  <a:fillRect l="-806" b="-171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Illustration of a probability density function">
            <a:extLst>
              <a:ext uri="{FF2B5EF4-FFF2-40B4-BE49-F238E27FC236}">
                <a16:creationId xmlns:a16="http://schemas.microsoft.com/office/drawing/2014/main" id="{76946F81-720A-1568-1817-E89F33C8387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8144" y="3566160"/>
            <a:ext cx="2868714" cy="1577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55">
                <a:extLst>
                  <a:ext uri="{FF2B5EF4-FFF2-40B4-BE49-F238E27FC236}">
                    <a16:creationId xmlns:a16="http://schemas.microsoft.com/office/drawing/2014/main" id="{5E75656D-75A4-83DA-08AC-D7C92B01B0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5090" y="3779018"/>
                <a:ext cx="4946176" cy="923330"/>
              </a:xfrm>
              <a:prstGeom prst="rect">
                <a:avLst/>
              </a:prstGeom>
              <a:solidFill>
                <a:srgbClr val="E5F5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sz="1200" b="1" dirty="0">
                    <a:solidFill>
                      <a:srgbClr val="0000FF"/>
                    </a:solidFill>
                    <a:latin typeface="Helvetica Light"/>
                  </a:rPr>
                  <a:t>Remark: </a:t>
                </a:r>
                <a:r>
                  <a:rPr lang="en-US" sz="1200" dirty="0">
                    <a:latin typeface="Helvetica Light"/>
                  </a:rPr>
                  <a:t>The probability of any individual value is </a:t>
                </a:r>
                <a:r>
                  <a:rPr lang="en-US" sz="1200" b="1" dirty="0">
                    <a:solidFill>
                      <a:srgbClr val="0000FF"/>
                    </a:solidFill>
                    <a:latin typeface="Helvetica Light"/>
                  </a:rPr>
                  <a:t>zero</a:t>
                </a:r>
                <a:r>
                  <a:rPr lang="en-US" sz="1200" dirty="0">
                    <a:solidFill>
                      <a:srgbClr val="C00000"/>
                    </a:solidFill>
                    <a:latin typeface="Helvetica Light"/>
                  </a:rPr>
                  <a:t> </a:t>
                </a:r>
                <a:r>
                  <a:rPr lang="en-US" sz="1200" dirty="0">
                    <a:latin typeface="Helvetica Light"/>
                  </a:rPr>
                  <a:t>(i.e.,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latin typeface="Helvetica Light"/>
                  </a:rPr>
                  <a:t>for any value a). Hence: </a:t>
                </a:r>
              </a:p>
              <a:p>
                <a:pPr>
                  <a:lnSpc>
                    <a:spcPct val="150000"/>
                  </a:lnSpc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18" name="Text Box 55">
                <a:extLst>
                  <a:ext uri="{FF2B5EF4-FFF2-40B4-BE49-F238E27FC236}">
                    <a16:creationId xmlns:a16="http://schemas.microsoft.com/office/drawing/2014/main" id="{5E75656D-75A4-83DA-08AC-D7C92B01B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5090" y="3779018"/>
                <a:ext cx="4946176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Random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CE5BEA-DA4B-5705-4205-2F4C7B2ECB2E}"/>
                  </a:ext>
                </a:extLst>
              </p:cNvPr>
              <p:cNvSpPr txBox="1"/>
              <p:nvPr/>
            </p:nvSpPr>
            <p:spPr>
              <a:xfrm>
                <a:off x="679267" y="1026695"/>
                <a:ext cx="8138161" cy="3833101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 pitchFamily="34" charset="0"/>
                  </a:rPr>
                  <a:t>Remark:</a:t>
                </a:r>
                <a:r>
                  <a:rPr lang="en-US" sz="1200" dirty="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</a:rPr>
                  <a:t> When we discretize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</a:rPr>
                  <a:t>, we mean is an acceptable range for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</a:rPr>
                  <a:t>. By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 pitchFamily="34" charset="0"/>
                  </a:rPr>
                  <a:t>Taylor Expansion (or the notion of differential we studied in Module 2)</a:t>
                </a:r>
                <a:r>
                  <a:rPr lang="en-US" sz="1200" dirty="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200" dirty="0">
                  <a:solidFill>
                    <a:schemeClr val="bg2">
                      <a:lumMod val="25000"/>
                    </a:schemeClr>
                  </a:solidFill>
                  <a:latin typeface="Helvetica Light" panose="020B0403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20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sz="12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</a:rPr>
                  <a:t>Similarly (see Module 2):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b="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200" b="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b="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20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b="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200" b="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b="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200" b="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3A7A3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3A7A3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>
                                          <a:solidFill>
                                            <a:srgbClr val="3A7A3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1200" b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200" b="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e>
                      </m:func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200" b="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1200" dirty="0">
                  <a:solidFill>
                    <a:schemeClr val="bg2">
                      <a:lumMod val="25000"/>
                    </a:schemeClr>
                  </a:solidFill>
                  <a:latin typeface="Helvetica Light" panose="020B0403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,    </m:t>
                      </m:r>
                      <m:sSub>
                        <m:sSubPr>
                          <m:ctrlPr>
                            <a:rPr lang="en-US" sz="120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n-US" sz="1200" b="0" i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b="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,       </m:t>
                      </m:r>
                      <m:r>
                        <a:rPr lang="en-US" sz="1200" b="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200" b="0" i="0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200" b="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3A7A3A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</a:rPr>
                  <a:t>All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 pitchFamily="34" charset="0"/>
                  </a:rPr>
                  <a:t>results in the continuous </a:t>
                </a:r>
                <a:r>
                  <a:rPr lang="en-US" sz="1200" dirty="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</a:rPr>
                  <a:t>setting can be obtained through the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 pitchFamily="34" charset="0"/>
                  </a:rPr>
                  <a:t>limit of discretized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n-US" sz="1200" b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</a:rPr>
                  <a:t>with probabilities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sz="1200" b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</a:rPr>
                  <a:t>. These results will remain the same as discrete RV case, with the only difference that integration replaces summation and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i="1" dirty="0">
                    <a:solidFill>
                      <a:srgbClr val="008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</a:rPr>
                  <a:t>replaces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CE5BEA-DA4B-5705-4205-2F4C7B2EC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67" y="1026695"/>
                <a:ext cx="8138161" cy="3833101"/>
              </a:xfrm>
              <a:prstGeom prst="rect">
                <a:avLst/>
              </a:prstGeom>
              <a:blipFill>
                <a:blip r:embed="rId2"/>
                <a:stretch>
                  <a:fillRect r="-449" b="-15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46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Some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0951ACD3-1C4B-0425-6650-27F662943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5091" y="1082400"/>
                <a:ext cx="7886700" cy="1110731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For a random variable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with density function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: </a:t>
                </a:r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20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∞ 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𝑥𝑓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rgbClr val="3A7A3A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20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𝑎𝑟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nary>
                        <m:nary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∞ 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0951ACD3-1C4B-0425-6650-27F662943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91" y="1082400"/>
                <a:ext cx="7886700" cy="1110731"/>
              </a:xfrm>
              <a:prstGeom prst="rect">
                <a:avLst/>
              </a:prstGeom>
              <a:blipFill>
                <a:blip r:embed="rId2"/>
                <a:stretch>
                  <a:fillRect t="-48913" b="-923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9132F93-2E20-6CAE-BBF2-023FD12C3C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5091" y="2248836"/>
                <a:ext cx="7886700" cy="883322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For a random variable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with density function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and a real function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:  </a:t>
                </a:r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)]=</m:t>
                      </m:r>
                      <m:nary>
                        <m:nary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∞ 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9132F93-2E20-6CAE-BBF2-023FD12C3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91" y="2248836"/>
                <a:ext cx="7886700" cy="883322"/>
              </a:xfrm>
              <a:prstGeom prst="rect">
                <a:avLst/>
              </a:prstGeom>
              <a:blipFill>
                <a:blip r:embed="rId3"/>
                <a:stretch>
                  <a:fillRect t="-46259" b="-1115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7F4B2B6C-69C2-145D-87D3-0A076290C2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5091" y="3200970"/>
                <a:ext cx="7886700" cy="883322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For random variables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with the joint density function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:  </a:t>
                </a:r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20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20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∞ 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∞ </m:t>
                              </m:r>
                            </m:sub>
                            <m:sup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sz="1200" b="0" i="1" smtClean="0">
                                          <a:solidFill>
                                            <a:srgbClr val="3A7A3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solidFill>
                                            <a:srgbClr val="3A7A3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  <m:d>
                                <m:dPr>
                                  <m:ctrlP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sz="1200" b="0" i="1" smtClean="0">
                                          <a:solidFill>
                                            <a:srgbClr val="3A7A3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solidFill>
                                            <a:srgbClr val="3A7A3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𝑋𝑌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rgbClr val="3A7A3A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7F4B2B6C-69C2-145D-87D3-0A076290C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91" y="3200970"/>
                <a:ext cx="7886700" cy="883322"/>
              </a:xfrm>
              <a:prstGeom prst="rect">
                <a:avLst/>
              </a:prstGeom>
              <a:blipFill>
                <a:blip r:embed="rId4"/>
                <a:stretch>
                  <a:fillRect t="-46259" b="-1115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B2C13B3-1225-F47B-3A85-F8224283D3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5091" y="4153104"/>
                <a:ext cx="7886700" cy="883322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Two random variables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with the joint density function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rgbClr val="3A7A3A"/>
                    </a:solidFill>
                    <a:latin typeface="Helvetica Light"/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are independent if and only if  </a:t>
                </a:r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1200" i="1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for all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0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sz="1200">
                        <a:solidFill>
                          <a:srgbClr val="3A7A3A"/>
                        </a:solidFill>
                      </a:rPr>
                      <m:t>ℝ</m:t>
                    </m:r>
                  </m:oMath>
                </a14:m>
                <a:endParaRPr lang="en-US" sz="1200" i="1" dirty="0">
                  <a:solidFill>
                    <a:srgbClr val="3A7A3A"/>
                  </a:solidFill>
                  <a:latin typeface="Times New Roman" pitchFamily="18" charset="0"/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B2C13B3-1225-F47B-3A85-F8224283D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91" y="4153104"/>
                <a:ext cx="7886700" cy="8833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499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96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179095"/>
                <a:ext cx="8134350" cy="3575071"/>
              </a:xfr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For a random variable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with density function: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eqArr>
                        <m:eqArr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0≤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≤2</m:t>
                          </m:r>
                          <m:r>
                            <m:rPr>
                              <m:nor/>
                            </m:rPr>
                            <a:rPr lang="en-US" sz="1200" dirty="0">
                              <a:solidFill>
                                <a:schemeClr val="tx1"/>
                              </a:solidFill>
                              <a:latin typeface="Helvetica Light"/>
                            </a:rPr>
                            <m:t> 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otherwise</m:t>
                          </m:r>
                        </m:e>
                      </m:eqAr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Helvetica Light"/>
                </a:endParaRPr>
              </a:p>
              <a:p>
                <a:pPr marL="342900" indent="-342900">
                  <a:lnSpc>
                    <a:spcPct val="150000"/>
                  </a:lnSpc>
                  <a:buAutoNum type="alphaLcParenR"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Find the value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1200" dirty="0">
                  <a:solidFill>
                    <a:srgbClr val="006600"/>
                  </a:solidFill>
                  <a:latin typeface="Helvetica Light"/>
                </a:endParaRPr>
              </a:p>
              <a:p>
                <a:pPr marL="342900" indent="-342900">
                  <a:lnSpc>
                    <a:spcPct val="150000"/>
                  </a:lnSpc>
                  <a:buAutoNum type="alphaLcParenR"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Find the mean and variance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200" dirty="0">
                  <a:solidFill>
                    <a:schemeClr val="tx1"/>
                  </a:solidFill>
                  <a:latin typeface="Helvetica Light"/>
                </a:endParaRPr>
              </a:p>
              <a:p>
                <a:pPr>
                  <a:lnSpc>
                    <a:spcPct val="100000"/>
                  </a:lnSpc>
                </a:pPr>
                <a:endParaRPr lang="en-US" sz="1400" dirty="0">
                  <a:solidFill>
                    <a:schemeClr val="tx1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16896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5"/>
                <a:ext cx="8134350" cy="3575071"/>
              </a:xfr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757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38776</TotalTime>
  <Words>2471</Words>
  <Application>Microsoft Office PowerPoint</Application>
  <PresentationFormat>On-screen Show (16:9)</PresentationFormat>
  <Paragraphs>312</Paragraphs>
  <Slides>42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Arial</vt:lpstr>
      <vt:lpstr>Calibri</vt:lpstr>
      <vt:lpstr>Cambria Math</vt:lpstr>
      <vt:lpstr>Courier New</vt:lpstr>
      <vt:lpstr>Franklin Gothic Book</vt:lpstr>
      <vt:lpstr>Franklin Gothic Medium Cond</vt:lpstr>
      <vt:lpstr>Helvetica Light</vt:lpstr>
      <vt:lpstr>Lucida Console</vt:lpstr>
      <vt:lpstr>Symbol</vt:lpstr>
      <vt:lpstr>Times New Roman</vt:lpstr>
      <vt:lpstr>Wingdings</vt:lpstr>
      <vt:lpstr>Office Theme</vt:lpstr>
      <vt:lpstr>Mathematics for Analytics and Finance</vt:lpstr>
      <vt:lpstr>Continuous Random Variables</vt:lpstr>
      <vt:lpstr>Continuous Random Variables</vt:lpstr>
      <vt:lpstr>Increasing The Number of Bins</vt:lpstr>
      <vt:lpstr>Increasing The Number of Bins</vt:lpstr>
      <vt:lpstr>Continuous Random Variables</vt:lpstr>
      <vt:lpstr>Continuous Random Variables</vt:lpstr>
      <vt:lpstr>Summary of Some Properties</vt:lpstr>
      <vt:lpstr>Example</vt:lpstr>
      <vt:lpstr>Solution</vt:lpstr>
      <vt:lpstr>The Uniform Distribution</vt:lpstr>
      <vt:lpstr>The Uniform Mean and Variance</vt:lpstr>
      <vt:lpstr>Example</vt:lpstr>
      <vt:lpstr>Solution</vt:lpstr>
      <vt:lpstr>The Exponential Distribution</vt:lpstr>
      <vt:lpstr>Exponential Distribution</vt:lpstr>
      <vt:lpstr>The Exponential Distribution</vt:lpstr>
      <vt:lpstr>Example</vt:lpstr>
      <vt:lpstr>Solution</vt:lpstr>
      <vt:lpstr>Example</vt:lpstr>
      <vt:lpstr>Solution</vt:lpstr>
      <vt:lpstr>The Normal Distribution</vt:lpstr>
      <vt:lpstr>The Normal Distribution</vt:lpstr>
      <vt:lpstr>Properties of the Normal Distribution</vt:lpstr>
      <vt:lpstr>The Standard Normal Distribution</vt:lpstr>
      <vt:lpstr>Standardizing Process for a Normal Distribution</vt:lpstr>
      <vt:lpstr>Example</vt:lpstr>
      <vt:lpstr>Solution</vt:lpstr>
      <vt:lpstr>Normal Probabilities in R</vt:lpstr>
      <vt:lpstr>PowerPoint Presentation</vt:lpstr>
      <vt:lpstr>Example</vt:lpstr>
      <vt:lpstr>Solution</vt:lpstr>
      <vt:lpstr>Example</vt:lpstr>
      <vt:lpstr>Solution</vt:lpstr>
      <vt:lpstr>Example</vt:lpstr>
      <vt:lpstr>Solution</vt:lpstr>
      <vt:lpstr>Example:</vt:lpstr>
      <vt:lpstr>Example:</vt:lpstr>
      <vt:lpstr>Given a Normal Probability Find the x Value</vt:lpstr>
      <vt:lpstr>Example</vt:lpstr>
      <vt:lpstr>Solution</vt:lpstr>
      <vt:lpstr>Solution by Using Table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 Dictor</dc:creator>
  <cp:lastModifiedBy> </cp:lastModifiedBy>
  <cp:revision>373</cp:revision>
  <dcterms:created xsi:type="dcterms:W3CDTF">2019-11-25T23:29:35Z</dcterms:created>
  <dcterms:modified xsi:type="dcterms:W3CDTF">2024-11-20T20:36:42Z</dcterms:modified>
</cp:coreProperties>
</file>